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B8BF79-B933-4CDD-B826-B84D45A60755}" v="388" dt="2023-10-17T18:32:58.7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–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7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DCEBC-D3CF-FAD8-E0C0-2EE8A35BB6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DD1555-B259-4972-74D4-6D6190122D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ED9DF-2B7A-67F7-2DE2-83D9CC778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930AD-76EC-B1A1-8F7E-2296B92BC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3B96F-6525-EFB0-46B8-CFCA5CF63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833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0C909-5938-666F-D4C2-942EA475A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4ADC4-7B74-3853-D4D1-99E1078737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6088B-84CB-8B26-0AFB-5FB660619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0B7B4-F811-8040-6FF8-142FEB1F2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BB7BC-B0BA-DE6A-48FF-F53F2F3F9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265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FFBCDF-4498-F8D4-DBE6-B2E81853CF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C0100E-30B7-DA4C-7EE0-403AAA1EF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65561-634E-4A03-0967-E9F8147C2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3F36F-E992-6743-66E1-8F8A722C1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8DCE5-6914-21FE-EEAF-A7015DD9C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64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6CF68-19E3-0B6D-5316-204847D06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70598-0CC8-1B25-56FB-803445B0D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3CCB7-DC8A-50F2-CA21-03C23087B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BA75E-121D-64F5-E502-E112B4D87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02717-1339-FB72-526F-FD03E1C82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96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97B9E-417D-2F31-300F-6DD326C7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2AAC1-8FED-B70B-6401-ABB7B6C4D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8ED61-F277-327D-C4C4-C29FEBF9C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2A63C-59BD-151D-47B8-1F3381EA1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81451-F513-BC72-0907-F2A5A6669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086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26659-B021-E70F-82DF-498F8D459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16C81-06FF-FFD8-0D4B-4BE67A5FF1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1FA4B5-1E6B-8E6A-BA1B-3861E7AA9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C7207B-EDD0-1D92-9AE4-423597C96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519F14-8E70-345B-2A4D-62869B92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6AD19D-720E-A914-CD26-4A29692CB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796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2E952-07F5-6B1A-F632-EBB2EFAC8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67FE2-305F-640B-58E7-7771BF618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D248D9-547E-125D-17AA-BAFBA0510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C3EE9E-F53A-8FAB-B85C-9FA36D8BEC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D8D1BC-FFD0-8B4D-95E9-D31A5BE94E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3C7847-7F22-C374-1A88-639FE63D1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7CB159-ECFC-1B3D-7D45-8990EDE90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648470-491F-0434-4BA3-BF1C33A33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33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BFF7B-973C-DD11-97F3-877A40527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F851D5-874B-4A62-96B6-666FD3A9A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F0B897-F5A3-4FC0-A23C-76AC8D71A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AB6721-46C6-4969-B16E-6C7CB84AB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721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CAC0C8-D1A4-039D-65F6-109BE051F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D84B9F-F636-35D0-442D-51276CBCB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5CF450-4F04-D355-5AC8-D215154DB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95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8C6ED-80AD-1D2B-9076-D87C4C34D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A376B-A9B1-17F7-2A8D-7BB134A36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89E832-F990-5E29-0BAF-CAAF085D8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73641-26EE-2077-150D-F227D8578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88A836-3167-5F84-E56F-7D2D48171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4FCC04-A492-3B68-679F-E3376F105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98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96129-974D-AEA4-318A-E0CA8B7EE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6F05A7-E957-CA34-834D-8227BBAFA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0A7E97-4132-08D8-B04D-E081D865C0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34FD36-8661-822D-D69E-B9E66F100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636DBE-E2DA-F132-1191-1DF8814E2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AFD5EB-7504-C13D-E0D2-1042DFD3D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47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2463DF-7B0D-9002-9943-C22471893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BB7732-2681-8F7D-B4F0-AC64C1CC9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B0D86-0933-F4BB-0363-33DC5C1D5D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34E04-E18C-4E96-B329-273FB906BA5C}" type="datetimeFigureOut">
              <a:rPr lang="en-GB" smtClean="0"/>
              <a:t>22/08/2024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AF152-68DB-D963-2EB4-AC76ABAEE0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204C1-3ED0-C939-5437-CFA0432D2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E0164-58C5-46D6-B992-1655D5F13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297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AA9EDE6-E60B-321C-64E2-17A9CF00AE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414381"/>
              </p:ext>
            </p:extLst>
          </p:nvPr>
        </p:nvGraphicFramePr>
        <p:xfrm>
          <a:off x="161636" y="868680"/>
          <a:ext cx="11868728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46">
                  <a:extLst>
                    <a:ext uri="{9D8B030D-6E8A-4147-A177-3AD203B41FA5}">
                      <a16:colId xmlns:a16="http://schemas.microsoft.com/office/drawing/2014/main" val="3940657239"/>
                    </a:ext>
                  </a:extLst>
                </a:gridCol>
                <a:gridCol w="1459345">
                  <a:extLst>
                    <a:ext uri="{9D8B030D-6E8A-4147-A177-3AD203B41FA5}">
                      <a16:colId xmlns:a16="http://schemas.microsoft.com/office/drawing/2014/main" val="2844395383"/>
                    </a:ext>
                  </a:extLst>
                </a:gridCol>
                <a:gridCol w="1619569">
                  <a:extLst>
                    <a:ext uri="{9D8B030D-6E8A-4147-A177-3AD203B41FA5}">
                      <a16:colId xmlns:a16="http://schemas.microsoft.com/office/drawing/2014/main" val="2581047047"/>
                    </a:ext>
                  </a:extLst>
                </a:gridCol>
                <a:gridCol w="2148868">
                  <a:extLst>
                    <a:ext uri="{9D8B030D-6E8A-4147-A177-3AD203B41FA5}">
                      <a16:colId xmlns:a16="http://schemas.microsoft.com/office/drawing/2014/main" val="2241813251"/>
                    </a:ext>
                  </a:extLst>
                </a:gridCol>
                <a:gridCol w="2512291">
                  <a:extLst>
                    <a:ext uri="{9D8B030D-6E8A-4147-A177-3AD203B41FA5}">
                      <a16:colId xmlns:a16="http://schemas.microsoft.com/office/drawing/2014/main" val="1303691188"/>
                    </a:ext>
                  </a:extLst>
                </a:gridCol>
                <a:gridCol w="1958109">
                  <a:extLst>
                    <a:ext uri="{9D8B030D-6E8A-4147-A177-3AD203B41FA5}">
                      <a16:colId xmlns:a16="http://schemas.microsoft.com/office/drawing/2014/main" val="3204914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Modelo (população) </a:t>
                      </a:r>
                      <a:r>
                        <a:rPr lang="pt-PT" dirty="0" err="1"/>
                        <a:t>Hardy</a:t>
                      </a:r>
                      <a:r>
                        <a:rPr lang="pt-PT" dirty="0"/>
                        <a:t>-Weinberg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Força evolutiva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Parâmetro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Interpretação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Impactos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Comentários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379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Isolada </a:t>
                      </a:r>
                      <a:r>
                        <a:rPr lang="pt-PT" sz="1400" dirty="0"/>
                        <a:t>(não há contribuição de genes doutras populações)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Migração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Taxa de migração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/>
                        <a:t>Percentagem de genes substituídos na população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curto prazo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determinística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convergente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Não é a migração de indivíduos, é a migração de genes; mantém diversidade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608366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pt-PT" dirty="0"/>
                        <a:t>Infinitamente grande </a:t>
                      </a:r>
                      <a:r>
                        <a:rPr lang="pt-PT" sz="1400" dirty="0"/>
                        <a:t>(requisito para a exatidão probabilística do modelo)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Deriva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Tamanho efetivo N</a:t>
                      </a:r>
                      <a:r>
                        <a:rPr lang="pt-PT" sz="1400" dirty="0"/>
                        <a:t>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/>
                        <a:t>Medida da diversidade genética disponível para a reprodução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curto/longo prazo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aleatória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divergente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Principal causa da fixação (e perda) de genes; efeito fundador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02575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pt-PT" dirty="0"/>
                        <a:t>Sem mutação </a:t>
                      </a:r>
                      <a:r>
                        <a:rPr lang="pt-PT" sz="1400" dirty="0"/>
                        <a:t>(genes são imutáveis)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Mutação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Taxas de mutação u, v…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/>
                        <a:t>Proporção de cada alelo que se perde numa geração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longo prazo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determinística/ aleatória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divergente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Origem de toda a </a:t>
                      </a:r>
                      <a:r>
                        <a:rPr lang="pt-PT" sz="1400"/>
                        <a:t>diversidade genética; </a:t>
                      </a:r>
                      <a:r>
                        <a:rPr lang="pt-PT" sz="1400" dirty="0"/>
                        <a:t>múltiplas modalidades (Biologia Molecular)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716624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r>
                        <a:rPr lang="pt-PT" dirty="0" err="1"/>
                        <a:t>Panmíctica</a:t>
                      </a:r>
                      <a:r>
                        <a:rPr lang="pt-PT" dirty="0"/>
                        <a:t> </a:t>
                      </a:r>
                      <a:r>
                        <a:rPr lang="pt-PT" sz="1400" dirty="0"/>
                        <a:t>(não há qualquer preferência ou barreira à conjugação entre gâmetas)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Seleção natural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Coeficiente de seleção </a:t>
                      </a:r>
                      <a:r>
                        <a:rPr lang="pt-PT" dirty="0" err="1"/>
                        <a:t>S</a:t>
                      </a:r>
                      <a:r>
                        <a:rPr lang="pt-PT" sz="1400" i="1" dirty="0" err="1"/>
                        <a:t>aa</a:t>
                      </a:r>
                      <a:r>
                        <a:rPr lang="pt-PT" dirty="0"/>
                        <a:t> = 1 – </a:t>
                      </a:r>
                      <a:r>
                        <a:rPr lang="pt-PT" dirty="0" err="1"/>
                        <a:t>W</a:t>
                      </a:r>
                      <a:r>
                        <a:rPr lang="pt-PT" sz="1400" i="1" dirty="0" err="1"/>
                        <a:t>aa</a:t>
                      </a:r>
                      <a:r>
                        <a:rPr lang="pt-PT" dirty="0"/>
                        <a:t> (Fitness)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/>
                        <a:t>Decréscimo relativo da contribuição do genótipo (</a:t>
                      </a:r>
                      <a:r>
                        <a:rPr lang="pt-PT" sz="1600" i="1" dirty="0"/>
                        <a:t>aa</a:t>
                      </a:r>
                      <a:r>
                        <a:rPr lang="pt-PT" sz="1600" dirty="0"/>
                        <a:t> ou outro) para a geração seguinte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curto prazo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determinística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divergente/ convergente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A única que é </a:t>
                      </a:r>
                      <a:r>
                        <a:rPr lang="pt-PT" sz="1400" dirty="0" err="1"/>
                        <a:t>adaptati-va</a:t>
                      </a:r>
                      <a:r>
                        <a:rPr lang="pt-PT" sz="1400" dirty="0"/>
                        <a:t> (fenotípica) e com parâmetro </a:t>
                      </a:r>
                      <a:r>
                        <a:rPr lang="pt-PT" sz="1400" dirty="0" err="1"/>
                        <a:t>genotípico</a:t>
                      </a:r>
                      <a:r>
                        <a:rPr lang="pt-PT" sz="1400" dirty="0"/>
                        <a:t>; custo populacional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660421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Estratificação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Coeficientes de fixação 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/>
                        <a:t>Impacto da deriva em função da subdivisão em </a:t>
                      </a:r>
                      <a:r>
                        <a:rPr lang="pt-PT" sz="1600" dirty="0" err="1"/>
                        <a:t>demes</a:t>
                      </a:r>
                      <a:r>
                        <a:rPr lang="pt-PT" sz="1600" dirty="0"/>
                        <a:t> (estratos)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curto prazo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aleatória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PT" sz="1600" dirty="0"/>
                        <a:t>divergente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/>
                        <a:t>Combina deriva (divergência entre estratos) e migração (convergência)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4142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87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0CD0864C-7F0D-681E-D153-6A6B465818E4}"/>
              </a:ext>
            </a:extLst>
          </p:cNvPr>
          <p:cNvSpPr txBox="1"/>
          <p:nvPr/>
        </p:nvSpPr>
        <p:spPr>
          <a:xfrm>
            <a:off x="5290038" y="869276"/>
            <a:ext cx="1621765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PT" sz="2800" dirty="0">
                <a:latin typeface="Sitka Text Semibold"/>
                <a:cs typeface="Calibri"/>
              </a:rPr>
              <a:t>DERIVA</a:t>
            </a:r>
            <a:endParaRPr lang="pt-PT" sz="2800" dirty="0">
              <a:latin typeface="Sitka Text Semibold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6988B84-EA84-7372-C902-F7771257F83C}"/>
              </a:ext>
            </a:extLst>
          </p:cNvPr>
          <p:cNvSpPr txBox="1"/>
          <p:nvPr/>
        </p:nvSpPr>
        <p:spPr>
          <a:xfrm>
            <a:off x="1839471" y="3155275"/>
            <a:ext cx="2053085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PT" sz="2800" dirty="0">
                <a:latin typeface="Sitka Text Semibold"/>
                <a:cs typeface="Calibri"/>
              </a:rPr>
              <a:t>MUTAÇÃO</a:t>
            </a:r>
            <a:endParaRPr lang="pt-PT" sz="2800" dirty="0">
              <a:latin typeface="Sitka Text Semibold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FBF6F67-0DE3-035D-95A1-E1EC41F962C5}"/>
              </a:ext>
            </a:extLst>
          </p:cNvPr>
          <p:cNvSpPr txBox="1"/>
          <p:nvPr/>
        </p:nvSpPr>
        <p:spPr>
          <a:xfrm>
            <a:off x="5074376" y="5441275"/>
            <a:ext cx="2053085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PT" sz="2800" dirty="0">
                <a:latin typeface="Sitka Text Semibold"/>
                <a:cs typeface="Calibri"/>
              </a:rPr>
              <a:t>SELEÇÃO</a:t>
            </a:r>
            <a:endParaRPr lang="pt-PT" sz="2800" dirty="0">
              <a:latin typeface="Sitka Text Semibold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E7A90C9-9ECC-42F6-9D47-032E9F7899BE}"/>
              </a:ext>
            </a:extLst>
          </p:cNvPr>
          <p:cNvSpPr txBox="1"/>
          <p:nvPr/>
        </p:nvSpPr>
        <p:spPr>
          <a:xfrm>
            <a:off x="8237395" y="3155274"/>
            <a:ext cx="216810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PT" sz="2800" dirty="0">
                <a:latin typeface="Sitka Text Semibold"/>
                <a:cs typeface="Calibri"/>
              </a:rPr>
              <a:t>MIGRAÇÃO</a:t>
            </a:r>
            <a:endParaRPr lang="pt-PT" sz="2800" dirty="0">
              <a:latin typeface="Sitka Text Semibold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4B59F7E-0DBB-AED2-BFF8-4AA821763F72}"/>
              </a:ext>
            </a:extLst>
          </p:cNvPr>
          <p:cNvSpPr txBox="1"/>
          <p:nvPr/>
        </p:nvSpPr>
        <p:spPr>
          <a:xfrm>
            <a:off x="2092458" y="818680"/>
            <a:ext cx="156425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PT" dirty="0">
                <a:cs typeface="Calibri"/>
              </a:rPr>
              <a:t>Teoria Neutral (</a:t>
            </a:r>
            <a:r>
              <a:rPr lang="pt-PT" dirty="0" err="1">
                <a:cs typeface="Calibri"/>
              </a:rPr>
              <a:t>Kimura</a:t>
            </a:r>
            <a:r>
              <a:rPr lang="pt-PT" dirty="0">
                <a:cs typeface="Calibri"/>
              </a:rPr>
              <a:t>)</a:t>
            </a:r>
            <a:endParaRPr lang="pt-PT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E263DE7-35E9-E852-CDF4-BA626ABB6662}"/>
              </a:ext>
            </a:extLst>
          </p:cNvPr>
          <p:cNvSpPr txBox="1"/>
          <p:nvPr/>
        </p:nvSpPr>
        <p:spPr>
          <a:xfrm>
            <a:off x="8389740" y="876188"/>
            <a:ext cx="186618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PT" dirty="0">
                <a:cs typeface="Calibri"/>
              </a:rPr>
              <a:t>Modelo das ilhas (</a:t>
            </a:r>
            <a:r>
              <a:rPr lang="pt-PT" dirty="0" err="1">
                <a:cs typeface="Calibri"/>
              </a:rPr>
              <a:t>Wright</a:t>
            </a:r>
            <a:r>
              <a:rPr lang="pt-PT" dirty="0">
                <a:cs typeface="Calibri"/>
              </a:rPr>
              <a:t>)</a:t>
            </a:r>
            <a:endParaRPr lang="pt-PT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2BC03ED-6042-4A00-3E60-31F6B9D0070D}"/>
              </a:ext>
            </a:extLst>
          </p:cNvPr>
          <p:cNvSpPr txBox="1"/>
          <p:nvPr/>
        </p:nvSpPr>
        <p:spPr>
          <a:xfrm>
            <a:off x="1991815" y="5390678"/>
            <a:ext cx="175116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PT" dirty="0">
                <a:cs typeface="Calibri"/>
              </a:rPr>
              <a:t>Patologias raras (</a:t>
            </a:r>
            <a:r>
              <a:rPr lang="pt-PT" dirty="0" err="1">
                <a:cs typeface="Calibri"/>
              </a:rPr>
              <a:t>Haldane</a:t>
            </a:r>
            <a:r>
              <a:rPr lang="pt-PT" dirty="0">
                <a:cs typeface="Calibri"/>
              </a:rPr>
              <a:t>)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B3349F52-0B7F-0772-D7D8-DB979C89749D}"/>
              </a:ext>
            </a:extLst>
          </p:cNvPr>
          <p:cNvSpPr txBox="1"/>
          <p:nvPr/>
        </p:nvSpPr>
        <p:spPr>
          <a:xfrm>
            <a:off x="8432871" y="5390677"/>
            <a:ext cx="182304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PT" dirty="0">
                <a:cs typeface="Calibri"/>
              </a:rPr>
              <a:t>Diversos (Neodarwinismo)</a:t>
            </a:r>
            <a:endParaRPr lang="pt-PT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76B89D0-1CF9-4405-0294-CDED258BE369}"/>
              </a:ext>
            </a:extLst>
          </p:cNvPr>
          <p:cNvSpPr txBox="1"/>
          <p:nvPr/>
        </p:nvSpPr>
        <p:spPr>
          <a:xfrm>
            <a:off x="5025439" y="3104679"/>
            <a:ext cx="216810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PT" dirty="0">
                <a:cs typeface="Calibri"/>
              </a:rPr>
              <a:t>Teoria </a:t>
            </a:r>
            <a:r>
              <a:rPr lang="pt-PT" dirty="0" err="1">
                <a:cs typeface="Calibri"/>
              </a:rPr>
              <a:t>Quasi</a:t>
            </a:r>
            <a:r>
              <a:rPr lang="pt-PT" dirty="0">
                <a:cs typeface="Calibri"/>
              </a:rPr>
              <a:t>-Neutral (</a:t>
            </a:r>
            <a:r>
              <a:rPr lang="pt-PT" dirty="0" err="1">
                <a:cs typeface="Calibri"/>
              </a:rPr>
              <a:t>Ohta</a:t>
            </a:r>
            <a:r>
              <a:rPr lang="pt-PT" dirty="0">
                <a:cs typeface="Calibri"/>
              </a:rPr>
              <a:t>)</a:t>
            </a:r>
            <a:endParaRPr lang="pt-PT" dirty="0"/>
          </a:p>
        </p:txBody>
      </p:sp>
      <p:sp>
        <p:nvSpPr>
          <p:cNvPr id="14" name="Seta: Para Baixo 13">
            <a:extLst>
              <a:ext uri="{FF2B5EF4-FFF2-40B4-BE49-F238E27FC236}">
                <a16:creationId xmlns:a16="http://schemas.microsoft.com/office/drawing/2014/main" id="{C4073CF3-AADE-80BD-7E34-019FDF1A0384}"/>
              </a:ext>
            </a:extLst>
          </p:cNvPr>
          <p:cNvSpPr/>
          <p:nvPr/>
        </p:nvSpPr>
        <p:spPr>
          <a:xfrm>
            <a:off x="5964115" y="1407046"/>
            <a:ext cx="273169" cy="14808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Seta: Para Baixo 14">
            <a:extLst>
              <a:ext uri="{FF2B5EF4-FFF2-40B4-BE49-F238E27FC236}">
                <a16:creationId xmlns:a16="http://schemas.microsoft.com/office/drawing/2014/main" id="{413360E8-3EA1-6113-0810-20BE0C829821}"/>
              </a:ext>
            </a:extLst>
          </p:cNvPr>
          <p:cNvSpPr/>
          <p:nvPr/>
        </p:nvSpPr>
        <p:spPr>
          <a:xfrm>
            <a:off x="2729208" y="3693045"/>
            <a:ext cx="273169" cy="14808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Seta: Para Baixo 15">
            <a:extLst>
              <a:ext uri="{FF2B5EF4-FFF2-40B4-BE49-F238E27FC236}">
                <a16:creationId xmlns:a16="http://schemas.microsoft.com/office/drawing/2014/main" id="{E3E47C4E-57E1-1A9B-C25A-274F50525448}"/>
              </a:ext>
            </a:extLst>
          </p:cNvPr>
          <p:cNvSpPr/>
          <p:nvPr/>
        </p:nvSpPr>
        <p:spPr>
          <a:xfrm>
            <a:off x="9184641" y="3693044"/>
            <a:ext cx="273169" cy="14808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Seta: Para Baixo 16">
            <a:extLst>
              <a:ext uri="{FF2B5EF4-FFF2-40B4-BE49-F238E27FC236}">
                <a16:creationId xmlns:a16="http://schemas.microsoft.com/office/drawing/2014/main" id="{3A9FA829-7D53-FE4F-A808-160FD3A8E456}"/>
              </a:ext>
            </a:extLst>
          </p:cNvPr>
          <p:cNvSpPr/>
          <p:nvPr/>
        </p:nvSpPr>
        <p:spPr>
          <a:xfrm rot="10800000">
            <a:off x="5964112" y="3908704"/>
            <a:ext cx="273169" cy="14808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Seta: Para Baixo 17">
            <a:extLst>
              <a:ext uri="{FF2B5EF4-FFF2-40B4-BE49-F238E27FC236}">
                <a16:creationId xmlns:a16="http://schemas.microsoft.com/office/drawing/2014/main" id="{5077D92B-65E4-93D4-4F84-672266C954C3}"/>
              </a:ext>
            </a:extLst>
          </p:cNvPr>
          <p:cNvSpPr/>
          <p:nvPr/>
        </p:nvSpPr>
        <p:spPr>
          <a:xfrm rot="10800000">
            <a:off x="2729205" y="1680213"/>
            <a:ext cx="273169" cy="14808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Seta: Para Baixo 18">
            <a:extLst>
              <a:ext uri="{FF2B5EF4-FFF2-40B4-BE49-F238E27FC236}">
                <a16:creationId xmlns:a16="http://schemas.microsoft.com/office/drawing/2014/main" id="{59030E14-4936-5EC4-34A1-966DB74BDA90}"/>
              </a:ext>
            </a:extLst>
          </p:cNvPr>
          <p:cNvSpPr/>
          <p:nvPr/>
        </p:nvSpPr>
        <p:spPr>
          <a:xfrm rot="10800000">
            <a:off x="9199018" y="1680213"/>
            <a:ext cx="273169" cy="14808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Seta: Para Baixo 19">
            <a:extLst>
              <a:ext uri="{FF2B5EF4-FFF2-40B4-BE49-F238E27FC236}">
                <a16:creationId xmlns:a16="http://schemas.microsoft.com/office/drawing/2014/main" id="{8B567140-472C-A81D-FD9D-19A1DD587508}"/>
              </a:ext>
            </a:extLst>
          </p:cNvPr>
          <p:cNvSpPr/>
          <p:nvPr/>
        </p:nvSpPr>
        <p:spPr>
          <a:xfrm rot="-5400000">
            <a:off x="7516869" y="400630"/>
            <a:ext cx="273169" cy="14808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Seta: Para Baixo 20">
            <a:extLst>
              <a:ext uri="{FF2B5EF4-FFF2-40B4-BE49-F238E27FC236}">
                <a16:creationId xmlns:a16="http://schemas.microsoft.com/office/drawing/2014/main" id="{778CA62D-3C9D-6CD2-2AFA-8CDF71BDFB79}"/>
              </a:ext>
            </a:extLst>
          </p:cNvPr>
          <p:cNvSpPr/>
          <p:nvPr/>
        </p:nvSpPr>
        <p:spPr>
          <a:xfrm rot="-5400000">
            <a:off x="7588755" y="4972629"/>
            <a:ext cx="273169" cy="14808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Seta: Para Baixo 21">
            <a:extLst>
              <a:ext uri="{FF2B5EF4-FFF2-40B4-BE49-F238E27FC236}">
                <a16:creationId xmlns:a16="http://schemas.microsoft.com/office/drawing/2014/main" id="{30E4E126-1D02-12B0-6A48-2329EC8D2118}"/>
              </a:ext>
            </a:extLst>
          </p:cNvPr>
          <p:cNvSpPr/>
          <p:nvPr/>
        </p:nvSpPr>
        <p:spPr>
          <a:xfrm rot="5400000">
            <a:off x="4339472" y="4972630"/>
            <a:ext cx="273169" cy="14808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" name="Seta: Para Baixo 22">
            <a:extLst>
              <a:ext uri="{FF2B5EF4-FFF2-40B4-BE49-F238E27FC236}">
                <a16:creationId xmlns:a16="http://schemas.microsoft.com/office/drawing/2014/main" id="{E4C7F614-9EB7-3B8F-14C8-4329060CB174}"/>
              </a:ext>
            </a:extLst>
          </p:cNvPr>
          <p:cNvSpPr/>
          <p:nvPr/>
        </p:nvSpPr>
        <p:spPr>
          <a:xfrm rot="5400000">
            <a:off x="4339471" y="400629"/>
            <a:ext cx="273169" cy="148086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38480F6-0C53-8B07-D0C3-28A0BDEEDED4}"/>
              </a:ext>
            </a:extLst>
          </p:cNvPr>
          <p:cNvSpPr txBox="1"/>
          <p:nvPr/>
        </p:nvSpPr>
        <p:spPr>
          <a:xfrm>
            <a:off x="2871325" y="76310"/>
            <a:ext cx="646693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PT" sz="3200" b="1" dirty="0">
                <a:latin typeface="Sitka Heading"/>
                <a:cs typeface="Calibri"/>
              </a:rPr>
              <a:t>Equilíbrios entre forças evolutivas</a:t>
            </a:r>
            <a:endParaRPr lang="pt-PT" sz="3200" b="1" dirty="0">
              <a:latin typeface="Sitka Heading"/>
            </a:endParaRPr>
          </a:p>
        </p:txBody>
      </p:sp>
    </p:spTree>
    <p:extLst>
      <p:ext uri="{BB962C8B-B14F-4D97-AF65-F5344CB8AC3E}">
        <p14:creationId xmlns:p14="http://schemas.microsoft.com/office/powerpoint/2010/main" val="4108766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8973078-77C6-960C-648D-D7DC21EF66E5}"/>
              </a:ext>
            </a:extLst>
          </p:cNvPr>
          <p:cNvGrpSpPr/>
          <p:nvPr/>
        </p:nvGrpSpPr>
        <p:grpSpPr>
          <a:xfrm>
            <a:off x="438718" y="1311686"/>
            <a:ext cx="4039861" cy="1175827"/>
            <a:chOff x="438718" y="1311686"/>
            <a:chExt cx="4039861" cy="1175827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93F3E7A7-4EAA-A73E-98C2-F7E5DE936706}"/>
                </a:ext>
              </a:extLst>
            </p:cNvPr>
            <p:cNvCxnSpPr/>
            <p:nvPr/>
          </p:nvCxnSpPr>
          <p:spPr>
            <a:xfrm>
              <a:off x="1182255" y="1681018"/>
              <a:ext cx="2678546" cy="0"/>
            </a:xfrm>
            <a:prstGeom prst="line">
              <a:avLst/>
            </a:prstGeom>
            <a:ln w="57150"/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40CDE9E-BDDC-28D5-D1CD-A2C8A9EC0B3F}"/>
                </a:ext>
              </a:extLst>
            </p:cNvPr>
            <p:cNvSpPr txBox="1"/>
            <p:nvPr/>
          </p:nvSpPr>
          <p:spPr>
            <a:xfrm>
              <a:off x="1690254" y="1311686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i="1" dirty="0"/>
                <a:t>RHD</a:t>
              </a:r>
              <a:endParaRPr lang="en-GB" i="1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1D17971-73C7-1755-9A41-01D0EB093DE3}"/>
                </a:ext>
              </a:extLst>
            </p:cNvPr>
            <p:cNvSpPr txBox="1"/>
            <p:nvPr/>
          </p:nvSpPr>
          <p:spPr>
            <a:xfrm>
              <a:off x="2650835" y="1311686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i="1" dirty="0"/>
                <a:t>RHCE</a:t>
              </a:r>
              <a:endParaRPr lang="en-GB" i="1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36A8E66-0441-E6BE-F376-1FFEAC1E3990}"/>
                </a:ext>
              </a:extLst>
            </p:cNvPr>
            <p:cNvSpPr txBox="1"/>
            <p:nvPr/>
          </p:nvSpPr>
          <p:spPr>
            <a:xfrm>
              <a:off x="438718" y="1496352"/>
              <a:ext cx="7435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b="1" dirty="0" err="1">
                  <a:solidFill>
                    <a:schemeClr val="accent1">
                      <a:lumMod val="75000"/>
                    </a:schemeClr>
                  </a:solidFill>
                </a:rPr>
                <a:t>crom</a:t>
              </a:r>
              <a:r>
                <a:rPr lang="pt-PT" sz="1400" b="1" dirty="0">
                  <a:solidFill>
                    <a:schemeClr val="accent1">
                      <a:lumMod val="75000"/>
                    </a:schemeClr>
                  </a:solidFill>
                </a:rPr>
                <a:t>. 1</a:t>
              </a:r>
              <a:endParaRPr lang="en-GB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72DABFE-7481-0438-4552-CBBFFCFE16CE}"/>
                </a:ext>
              </a:extLst>
            </p:cNvPr>
            <p:cNvSpPr txBox="1"/>
            <p:nvPr/>
          </p:nvSpPr>
          <p:spPr>
            <a:xfrm>
              <a:off x="1350417" y="1804129"/>
              <a:ext cx="127631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100" i="1" dirty="0"/>
                <a:t>d</a:t>
              </a:r>
              <a:r>
                <a:rPr lang="pt-PT" sz="1100" dirty="0"/>
                <a:t>: deleção do </a:t>
              </a:r>
              <a:r>
                <a:rPr lang="pt-PT" sz="1100" i="1" dirty="0"/>
                <a:t>locus</a:t>
              </a:r>
              <a:endParaRPr lang="en-GB" sz="1100" i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54A1783-7449-BCB0-DF33-3A4B5C89B48E}"/>
                </a:ext>
              </a:extLst>
            </p:cNvPr>
            <p:cNvSpPr txBox="1"/>
            <p:nvPr/>
          </p:nvSpPr>
          <p:spPr>
            <a:xfrm>
              <a:off x="2355882" y="2004286"/>
              <a:ext cx="21226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100" i="1" dirty="0"/>
                <a:t>C</a:t>
              </a:r>
              <a:r>
                <a:rPr lang="pt-PT" sz="1100" dirty="0"/>
                <a:t>/</a:t>
              </a:r>
              <a:r>
                <a:rPr lang="pt-PT" sz="1100" i="1" dirty="0"/>
                <a:t>c</a:t>
              </a:r>
              <a:r>
                <a:rPr lang="pt-PT" sz="1100" dirty="0"/>
                <a:t>: posição 103, exão 2 (Ser/Pro)</a:t>
              </a:r>
              <a:endParaRPr lang="en-GB" sz="1100" i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1B5EE73-DD12-3812-24BC-864BBBA6FF4A}"/>
                </a:ext>
              </a:extLst>
            </p:cNvPr>
            <p:cNvSpPr txBox="1"/>
            <p:nvPr/>
          </p:nvSpPr>
          <p:spPr>
            <a:xfrm>
              <a:off x="2355881" y="2225903"/>
              <a:ext cx="21226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100" i="1" dirty="0"/>
                <a:t>E</a:t>
              </a:r>
              <a:r>
                <a:rPr lang="pt-PT" sz="1100" dirty="0"/>
                <a:t>/</a:t>
              </a:r>
              <a:r>
                <a:rPr lang="pt-PT" sz="1100" i="1" dirty="0"/>
                <a:t>e</a:t>
              </a:r>
              <a:r>
                <a:rPr lang="pt-PT" sz="1100" dirty="0"/>
                <a:t>: posição 226, exão 5 (Pro/Ala)</a:t>
              </a:r>
              <a:endParaRPr lang="en-GB" sz="1100" i="1" dirty="0"/>
            </a:p>
          </p:txBody>
        </p:sp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id="{631107F6-9F29-510A-92F7-273F11297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5585"/>
          </a:xfrm>
        </p:spPr>
        <p:txBody>
          <a:bodyPr>
            <a:normAutofit/>
          </a:bodyPr>
          <a:lstStyle/>
          <a:p>
            <a:pPr algn="ctr"/>
            <a:r>
              <a:rPr lang="pt-PT" sz="2800" b="1" dirty="0"/>
              <a:t>Desequilíbrios de ligação, tipos </a:t>
            </a:r>
            <a:r>
              <a:rPr lang="pt-PT" sz="2800" b="1" dirty="0" err="1"/>
              <a:t>Rh</a:t>
            </a:r>
            <a:endParaRPr lang="en-GB" sz="2800" b="1" dirty="0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38694620-58CA-02E3-375D-D7ABC3D30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729552"/>
              </p:ext>
            </p:extLst>
          </p:nvPr>
        </p:nvGraphicFramePr>
        <p:xfrm>
          <a:off x="4906354" y="1117661"/>
          <a:ext cx="3766594" cy="48209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91162">
                  <a:extLst>
                    <a:ext uri="{9D8B030D-6E8A-4147-A177-3AD203B41FA5}">
                      <a16:colId xmlns:a16="http://schemas.microsoft.com/office/drawing/2014/main" val="279948778"/>
                    </a:ext>
                  </a:extLst>
                </a:gridCol>
                <a:gridCol w="1287716">
                  <a:extLst>
                    <a:ext uri="{9D8B030D-6E8A-4147-A177-3AD203B41FA5}">
                      <a16:colId xmlns:a16="http://schemas.microsoft.com/office/drawing/2014/main" val="4064961757"/>
                    </a:ext>
                  </a:extLst>
                </a:gridCol>
                <a:gridCol w="1287716">
                  <a:extLst>
                    <a:ext uri="{9D8B030D-6E8A-4147-A177-3AD203B41FA5}">
                      <a16:colId xmlns:a16="http://schemas.microsoft.com/office/drawing/2014/main" val="36007747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Haplótipo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Frequência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err="1"/>
                        <a:t>Desequil</a:t>
                      </a:r>
                      <a:r>
                        <a:rPr lang="pt-PT" dirty="0"/>
                        <a:t>.</a:t>
                      </a:r>
                      <a:endParaRPr lang="en-GB" dirty="0"/>
                    </a:p>
                  </a:txBody>
                  <a:tcPr>
                    <a:lnB w="6350" cap="flat" cmpd="sng" algn="ctr">
                      <a:noFill/>
                      <a:prstDash val="solid"/>
                      <a:miter lim="8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134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/>
                        <a:t>DC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41%</a:t>
                      </a:r>
                      <a:endParaRPr lang="en-GB" dirty="0"/>
                    </a:p>
                  </a:txBody>
                  <a:tcPr>
                    <a:lnR>
                      <a:noFill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pt-PT" dirty="0"/>
                        <a:t>13,6%</a:t>
                      </a:r>
                      <a:endParaRPr lang="en-GB" dirty="0"/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01278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 err="1"/>
                        <a:t>dc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33,5%</a:t>
                      </a:r>
                      <a:endParaRPr lang="en-GB" dirty="0"/>
                    </a:p>
                  </a:txBody>
                  <a:tcPr>
                    <a:lnR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28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 err="1"/>
                        <a:t>Dc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26%</a:t>
                      </a:r>
                      <a:endParaRPr lang="en-GB" dirty="0"/>
                    </a:p>
                  </a:txBody>
                  <a:tcPr>
                    <a:lnR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1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/>
                        <a:t>dC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0,4%</a:t>
                      </a:r>
                      <a:endParaRPr lang="en-GB" dirty="0"/>
                    </a:p>
                  </a:txBody>
                  <a:tcPr>
                    <a:lnR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311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/>
                        <a:t>DE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23%</a:t>
                      </a:r>
                      <a:endParaRPr lang="en-GB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pt-PT" dirty="0"/>
                        <a:t>7,46%</a:t>
                      </a:r>
                      <a:endParaRPr lang="en-GB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9135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/>
                        <a:t>de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33,4%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477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/>
                        <a:t>De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44%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674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 err="1"/>
                        <a:t>dE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0,5%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285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 err="1"/>
                        <a:t>Ce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41,4%</a:t>
                      </a:r>
                      <a:endParaRPr lang="en-GB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pt-PT" dirty="0"/>
                        <a:t>9,73%</a:t>
                      </a:r>
                      <a:endParaRPr lang="en-GB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05768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 err="1"/>
                        <a:t>cE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23,5%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844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/>
                        <a:t>CE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0%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709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i="1" dirty="0" err="1"/>
                        <a:t>ce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33,3%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527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8706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354</Words>
  <Application>Microsoft Office PowerPoint</Application>
  <PresentationFormat>Widescreen</PresentationFormat>
  <Paragraphs>92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Sitka Heading</vt:lpstr>
      <vt:lpstr>Sitka Text Semibold</vt:lpstr>
      <vt:lpstr>Office Theme</vt:lpstr>
      <vt:lpstr>PowerPoint Presentation</vt:lpstr>
      <vt:lpstr>PowerPoint Presentation</vt:lpstr>
      <vt:lpstr>Desequilíbrios de ligação, tipos Rh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Paulo Guilherme Leandro de Oliveira</dc:creator>
  <cp:lastModifiedBy>Paulo Guilherme Leandro de Oliveira</cp:lastModifiedBy>
  <cp:revision>123</cp:revision>
  <dcterms:created xsi:type="dcterms:W3CDTF">2023-09-22T09:51:58Z</dcterms:created>
  <dcterms:modified xsi:type="dcterms:W3CDTF">2024-08-22T15:38:48Z</dcterms:modified>
</cp:coreProperties>
</file>