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68" r:id="rId5"/>
    <p:sldId id="263" r:id="rId6"/>
    <p:sldId id="264" r:id="rId7"/>
    <p:sldId id="269" r:id="rId8"/>
    <p:sldId id="260" r:id="rId9"/>
    <p:sldId id="261" r:id="rId10"/>
    <p:sldId id="262" r:id="rId11"/>
    <p:sldId id="265" r:id="rId12"/>
    <p:sldId id="270" r:id="rId13"/>
    <p:sldId id="258" r:id="rId14"/>
    <p:sldId id="259" r:id="rId15"/>
    <p:sldId id="271" r:id="rId16"/>
    <p:sldId id="266" r:id="rId17"/>
    <p:sldId id="272" r:id="rId18"/>
    <p:sldId id="273" r:id="rId19"/>
    <p:sldId id="279" r:id="rId20"/>
    <p:sldId id="280" r:id="rId21"/>
    <p:sldId id="278" r:id="rId22"/>
    <p:sldId id="274" r:id="rId23"/>
    <p:sldId id="275" r:id="rId24"/>
    <p:sldId id="276" r:id="rId25"/>
    <p:sldId id="277" r:id="rId26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01" y="2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EB39B0-F712-41F9-A485-BD9C0C077E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81CD1A-1FBD-43BC-914A-FD439904B0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1788EAE1-C4CD-46A6-9B0A-8804F905E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B9E8-90D2-4BA5-BA5C-3C0776D6D126}" type="datetimeFigureOut">
              <a:rPr lang="pt-PT" smtClean="0"/>
              <a:t>12/10/2024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46DF000A-AC7D-46A2-AFCA-F20450847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668BAA88-4CBE-4624-85F7-209D001D5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2927-A190-4773-B675-CF689C37E90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95109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3AFFC2-A373-43C1-A118-6A76F138A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9151CC6E-153E-4E45-9222-CB8082CA73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BC5B908B-B79E-4B21-B9A3-E1712009C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B9E8-90D2-4BA5-BA5C-3C0776D6D126}" type="datetimeFigureOut">
              <a:rPr lang="pt-PT" smtClean="0"/>
              <a:t>12/10/2024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70121A9-3639-443D-A7D7-CEDB03CFF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EF7782A9-9186-4B50-9B74-50D7BDC7E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2927-A190-4773-B675-CF689C37E90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28492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3ECE87F-4F8B-4496-B870-6B7733C0FB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083FF8D0-BBBC-4DD2-A14A-5A5AD1FB53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CBA68076-3C1B-4C54-8B63-58526EE98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B9E8-90D2-4BA5-BA5C-3C0776D6D126}" type="datetimeFigureOut">
              <a:rPr lang="pt-PT" smtClean="0"/>
              <a:t>12/10/2024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B111113-C360-43AA-B90E-654D0C9C9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517CFFC-5FFA-429D-B105-021554B9C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2927-A190-4773-B675-CF689C37E90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53050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1E5556-F74C-4640-B6D3-E2CC0BEF3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116C8DA6-1448-4F9F-AB48-F3D58A404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31470796-7288-48A5-B7BE-6EE4EEA24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B9E8-90D2-4BA5-BA5C-3C0776D6D126}" type="datetimeFigureOut">
              <a:rPr lang="pt-PT" smtClean="0"/>
              <a:t>12/10/2024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77985D52-C484-4CD2-BB0E-A7DE74CCE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B385E0D-8A7D-48DD-B221-6BB099059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2927-A190-4773-B675-CF689C37E90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20787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C39ECE-A47F-45BD-853E-59C06E167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CB4CCA16-A89D-416F-843F-F098E00B61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BF877B0F-8E1E-449F-9B09-C79042DEE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B9E8-90D2-4BA5-BA5C-3C0776D6D126}" type="datetimeFigureOut">
              <a:rPr lang="pt-PT" smtClean="0"/>
              <a:t>12/10/2024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6202716A-DC64-4EA2-95EE-07EDDD5E9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B1EBB31C-56FD-4A86-BA9D-B77F4CDF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2927-A190-4773-B675-CF689C37E90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94254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10BF0F-CC93-475C-A183-8DBA8FF98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8A4A5356-3A5B-40AA-9E35-F0F38E2354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FCD35572-D01C-4A16-B17C-2793E5F7FD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E7B96E5B-BDC7-4898-A5EF-B575DBFB8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B9E8-90D2-4BA5-BA5C-3C0776D6D126}" type="datetimeFigureOut">
              <a:rPr lang="pt-PT" smtClean="0"/>
              <a:t>12/10/2024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F8999D6B-7531-4F2B-826C-F58866F63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3FE5A2B-8BEF-41A8-8E5E-F65D79320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2927-A190-4773-B675-CF689C37E90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9082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BB2592-3EA4-4AC8-9924-9216A08A1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F64DEAFB-27E7-454A-B051-2EC13550A0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6A3982BA-5180-4B68-8BF7-7F0E85A1C3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AD3CBFAE-6280-4E3B-8C32-5F89E127F5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EC5E89F6-E1E8-4343-B435-22516C7D8F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E6ABE51A-3B43-4198-AA4E-427E8CA53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B9E8-90D2-4BA5-BA5C-3C0776D6D126}" type="datetimeFigureOut">
              <a:rPr lang="pt-PT" smtClean="0"/>
              <a:t>12/10/2024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DAD5C35A-7A02-4062-8C26-982EEB6D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BCAA5C13-B3A1-461E-8C62-2A8FE496B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2927-A190-4773-B675-CF689C37E90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88189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FD8411-2B2C-4105-802F-2AAADE876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EAAF2D96-528C-42CF-BF6E-35850B16B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B9E8-90D2-4BA5-BA5C-3C0776D6D126}" type="datetimeFigureOut">
              <a:rPr lang="pt-PT" smtClean="0"/>
              <a:t>12/10/2024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E492B591-4F6F-4C30-98D5-AA6B145F5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441AF766-ACAF-4CB1-AF9C-40FEAFF7B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2927-A190-4773-B675-CF689C37E90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358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222E5D96-3049-4B2F-8E1A-74C30D122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B9E8-90D2-4BA5-BA5C-3C0776D6D126}" type="datetimeFigureOut">
              <a:rPr lang="pt-PT" smtClean="0"/>
              <a:t>12/10/2024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9547BDF0-100E-4151-95FB-AC887F53F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6C541CEA-C2C4-4DBE-A55E-FC4A34F2C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2927-A190-4773-B675-CF689C37E90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0037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BE595D-5F3D-49E1-B56C-0216A7FFA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3D4B3E95-3717-48DF-BED4-9AA9FE1F4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96F6FD78-B6C9-4A9F-962B-2770B72695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B4EB516-7883-4958-9E97-C174833DD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B9E8-90D2-4BA5-BA5C-3C0776D6D126}" type="datetimeFigureOut">
              <a:rPr lang="pt-PT" smtClean="0"/>
              <a:t>12/10/2024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F48CF6C0-A641-4918-995A-DFCFA4314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31C39F66-5825-4E8C-9069-78D83ECA1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2927-A190-4773-B675-CF689C37E90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25863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E0CA2B-1C57-42C5-932C-3FF9E35B5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CF98194A-E3F8-4777-A288-E131CE6FD3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008225FA-E7A4-4662-9BCA-3F48B1ECD4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E894570E-7981-428D-A5F5-FF4E9D886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EB9E8-90D2-4BA5-BA5C-3C0776D6D126}" type="datetimeFigureOut">
              <a:rPr lang="pt-PT" smtClean="0"/>
              <a:t>12/10/2024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AECA7213-DBA7-4A9D-9F39-AD5183ABA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71ABA6AF-B9C9-4337-894A-72CF12EFD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2927-A190-4773-B675-CF689C37E90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19111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DB1E32ED-3CC6-4826-892E-306097CE0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E16E74AC-5432-45D3-B72E-8D96CF2383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139EEB87-E9C1-4D55-873F-AF4098AC68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EB9E8-90D2-4BA5-BA5C-3C0776D6D126}" type="datetimeFigureOut">
              <a:rPr lang="pt-PT" smtClean="0"/>
              <a:t>12/10/2024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722798EB-82DE-478E-983C-3DE21B7DA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2130D89F-33BB-48A4-89FD-B9C601B094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A2927-A190-4773-B675-CF689C37E90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58685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7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angelicadass.com/photography/humanae/" TargetMode="External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g"/><Relationship Id="rId13" Type="http://schemas.microsoft.com/office/2007/relationships/hdphoto" Target="../media/hdphoto3.wdp"/><Relationship Id="rId3" Type="http://schemas.openxmlformats.org/officeDocument/2006/relationships/image" Target="../media/image43.jpg"/><Relationship Id="rId7" Type="http://schemas.openxmlformats.org/officeDocument/2006/relationships/image" Target="../media/image51.jpg"/><Relationship Id="rId12" Type="http://schemas.openxmlformats.org/officeDocument/2006/relationships/image" Target="../media/image56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g"/><Relationship Id="rId11" Type="http://schemas.openxmlformats.org/officeDocument/2006/relationships/image" Target="../media/image55.jpg"/><Relationship Id="rId5" Type="http://schemas.microsoft.com/office/2007/relationships/hdphoto" Target="../media/hdphoto2.wdp"/><Relationship Id="rId10" Type="http://schemas.openxmlformats.org/officeDocument/2006/relationships/image" Target="../media/image54.jpg"/><Relationship Id="rId4" Type="http://schemas.openxmlformats.org/officeDocument/2006/relationships/image" Target="../media/image49.png"/><Relationship Id="rId9" Type="http://schemas.openxmlformats.org/officeDocument/2006/relationships/image" Target="../media/image53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B99FD8-DE3E-423E-A44D-9C0145EA8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/>
              <a:t>Fenótipos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A0850E4-35A6-479A-AEE6-AC6D0BAA47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/>
              <a:t>Genética</a:t>
            </a:r>
          </a:p>
          <a:p>
            <a:r>
              <a:rPr lang="pt-PT" dirty="0"/>
              <a:t>Departamento de Biologia</a:t>
            </a:r>
          </a:p>
          <a:p>
            <a:r>
              <a:rPr lang="pt-PT" dirty="0"/>
              <a:t>Universidade de Évora</a:t>
            </a:r>
          </a:p>
        </p:txBody>
      </p:sp>
    </p:spTree>
    <p:extLst>
      <p:ext uri="{BB962C8B-B14F-4D97-AF65-F5344CB8AC3E}">
        <p14:creationId xmlns:p14="http://schemas.microsoft.com/office/powerpoint/2010/main" val="1277992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F848EAC-3C4B-4ABA-8855-D2A924CEB7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-3"/>
            <a:ext cx="4876800" cy="6245727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730F80B8-8E34-4A7E-ACE8-F87FA95BF8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6328"/>
            <a:ext cx="7329460" cy="379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12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B11B5B2A-8A26-4AB7-BBF9-87C9D9FEAE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351" y="2381406"/>
            <a:ext cx="9075650" cy="4476594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8C5F1A1-8E0A-470B-BE35-043184672F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74" y="443196"/>
            <a:ext cx="1892252" cy="368989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CE29900E-0F94-4CFA-9FDA-A224C9055F6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05"/>
          <a:stretch/>
        </p:blipFill>
        <p:spPr>
          <a:xfrm>
            <a:off x="2552934" y="766436"/>
            <a:ext cx="3543066" cy="242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26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B673B694-35C7-473C-9B7D-FA3B9CEA6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err="1"/>
              <a:t>Auxotrofismo</a:t>
            </a:r>
            <a:endParaRPr lang="pt-PT" i="1" dirty="0"/>
          </a:p>
        </p:txBody>
      </p:sp>
      <p:sp>
        <p:nvSpPr>
          <p:cNvPr id="7" name="Marcador de Posição do Texto 6">
            <a:extLst>
              <a:ext uri="{FF2B5EF4-FFF2-40B4-BE49-F238E27FC236}">
                <a16:creationId xmlns:a16="http://schemas.microsoft.com/office/drawing/2014/main" id="{ADF9E14B-2E85-418B-8848-156AC1323B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6744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29C7B879-E18F-420D-828F-E66266A0E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250" y="141412"/>
            <a:ext cx="6645499" cy="6575176"/>
          </a:xfrm>
          <a:prstGeom prst="rect">
            <a:avLst/>
          </a:prstGeom>
        </p:spPr>
      </p:pic>
      <p:pic>
        <p:nvPicPr>
          <p:cNvPr id="3" name="Imagem 2" descr="tétradas (levedura)">
            <a:extLst>
              <a:ext uri="{FF2B5EF4-FFF2-40B4-BE49-F238E27FC236}">
                <a16:creationId xmlns:a16="http://schemas.microsoft.com/office/drawing/2014/main" id="{AA6AD514-3537-4B5B-86CA-B4A12D4874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740" y="141412"/>
            <a:ext cx="2065998" cy="2365115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4F9EFB5C-C8F2-4AD0-8303-FFA499F6844B}"/>
              </a:ext>
            </a:extLst>
          </p:cNvPr>
          <p:cNvSpPr txBox="1"/>
          <p:nvPr/>
        </p:nvSpPr>
        <p:spPr>
          <a:xfrm>
            <a:off x="9679109" y="2137195"/>
            <a:ext cx="1966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>
                <a:solidFill>
                  <a:schemeClr val="bg2"/>
                </a:solidFill>
              </a:rPr>
              <a:t>tétradas (levedura)</a:t>
            </a:r>
          </a:p>
        </p:txBody>
      </p:sp>
    </p:spTree>
    <p:extLst>
      <p:ext uri="{BB962C8B-B14F-4D97-AF65-F5344CB8AC3E}">
        <p14:creationId xmlns:p14="http://schemas.microsoft.com/office/powerpoint/2010/main" val="1566421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08F1815-10DC-41C4-ABB4-D2AECEBB0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1" y="1371599"/>
            <a:ext cx="6344992" cy="4758744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24215AEE-278A-40DF-8E4D-08901338FB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093" y="1584101"/>
            <a:ext cx="5778322" cy="433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96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B673B694-35C7-473C-9B7D-FA3B9CEA6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/>
              <a:t>Pigmentação em animais</a:t>
            </a:r>
          </a:p>
        </p:txBody>
      </p:sp>
      <p:sp>
        <p:nvSpPr>
          <p:cNvPr id="7" name="Marcador de Posição do Texto 6">
            <a:extLst>
              <a:ext uri="{FF2B5EF4-FFF2-40B4-BE49-F238E27FC236}">
                <a16:creationId xmlns:a16="http://schemas.microsoft.com/office/drawing/2014/main" id="{ADF9E14B-2E85-418B-8848-156AC1323B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Melaninas, </a:t>
            </a:r>
            <a:r>
              <a:rPr lang="pt-PT" dirty="0" err="1"/>
              <a:t>pteridinas</a:t>
            </a:r>
            <a:r>
              <a:rPr lang="pt-PT" dirty="0"/>
              <a:t>, etc.</a:t>
            </a:r>
          </a:p>
        </p:txBody>
      </p:sp>
    </p:spTree>
    <p:extLst>
      <p:ext uri="{BB962C8B-B14F-4D97-AF65-F5344CB8AC3E}">
        <p14:creationId xmlns:p14="http://schemas.microsoft.com/office/powerpoint/2010/main" val="1446776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3E0E19E-4262-45DF-8C51-76AE54BC7E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54" y="859094"/>
            <a:ext cx="6086475" cy="43434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3533CE9F-BA43-4195-9219-0D7FF39EF7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477" y="377831"/>
            <a:ext cx="4967998" cy="3104999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E6C10874-574F-4691-AEA0-C9B690C98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143" y="3746089"/>
            <a:ext cx="3911154" cy="2928477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4F0E59C-9A88-4051-AA3E-74F6D457F4BF}"/>
              </a:ext>
            </a:extLst>
          </p:cNvPr>
          <p:cNvSpPr txBox="1"/>
          <p:nvPr/>
        </p:nvSpPr>
        <p:spPr>
          <a:xfrm>
            <a:off x="608854" y="397429"/>
            <a:ext cx="989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/>
              <a:t>Albino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1BCB3E0B-388E-4F34-80ED-94D17C705306}"/>
              </a:ext>
            </a:extLst>
          </p:cNvPr>
          <p:cNvSpPr txBox="1"/>
          <p:nvPr/>
        </p:nvSpPr>
        <p:spPr>
          <a:xfrm>
            <a:off x="7064477" y="377831"/>
            <a:ext cx="1586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/>
              <a:t>“</a:t>
            </a:r>
            <a:r>
              <a:rPr lang="pt-PT" sz="2400" dirty="0" err="1"/>
              <a:t>Himalaya</a:t>
            </a:r>
            <a:r>
              <a:rPr lang="pt-PT" sz="24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864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1C526C9-0030-4F78-93D4-6789C28A4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3" y="133913"/>
            <a:ext cx="4745440" cy="294217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F0A10D98-2F62-442C-97A3-A51DF47616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20" y="2764625"/>
            <a:ext cx="5277523" cy="2942173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A87BF82F-408B-43BC-B321-68C10B1E8988}"/>
              </a:ext>
            </a:extLst>
          </p:cNvPr>
          <p:cNvSpPr txBox="1"/>
          <p:nvPr/>
        </p:nvSpPr>
        <p:spPr>
          <a:xfrm>
            <a:off x="223817" y="105594"/>
            <a:ext cx="24145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/>
              <a:t>Melânico / </a:t>
            </a:r>
            <a:r>
              <a:rPr lang="pt-PT" sz="2400" dirty="0" err="1"/>
              <a:t>Agouti</a:t>
            </a:r>
            <a:endParaRPr lang="pt-PT" sz="2400" dirty="0"/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BE644572-5C78-455A-9242-2B5B0CDFB8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113" y="259363"/>
            <a:ext cx="5194861" cy="6138827"/>
          </a:xfrm>
          <a:prstGeom prst="rect">
            <a:avLst/>
          </a:prstGeom>
        </p:spPr>
      </p:pic>
      <p:grpSp>
        <p:nvGrpSpPr>
          <p:cNvPr id="6" name="Agrupar 5">
            <a:extLst>
              <a:ext uri="{FF2B5EF4-FFF2-40B4-BE49-F238E27FC236}">
                <a16:creationId xmlns:a16="http://schemas.microsoft.com/office/drawing/2014/main" id="{780D4461-7B97-4BF4-A784-776AA8FA4A0E}"/>
              </a:ext>
            </a:extLst>
          </p:cNvPr>
          <p:cNvGrpSpPr/>
          <p:nvPr/>
        </p:nvGrpSpPr>
        <p:grpSpPr>
          <a:xfrm>
            <a:off x="858275" y="1310050"/>
            <a:ext cx="3944317" cy="4237899"/>
            <a:chOff x="8079343" y="2467680"/>
            <a:chExt cx="3944317" cy="4237899"/>
          </a:xfrm>
        </p:grpSpPr>
        <p:pic>
          <p:nvPicPr>
            <p:cNvPr id="7" name="Imagem 6" descr="Uma imagem com pessoa, parede&#10;&#10;Descrição gerada automaticamente">
              <a:hlinkClick r:id="rId6"/>
              <a:extLst>
                <a:ext uri="{FF2B5EF4-FFF2-40B4-BE49-F238E27FC236}">
                  <a16:creationId xmlns:a16="http://schemas.microsoft.com/office/drawing/2014/main" id="{CF5283AF-1B6E-4302-90B1-FD7EB339F7A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9343" y="2467680"/>
              <a:ext cx="3944317" cy="3938096"/>
            </a:xfrm>
            <a:prstGeom prst="rect">
              <a:avLst/>
            </a:prstGeom>
          </p:spPr>
        </p:pic>
        <p:sp>
          <p:nvSpPr>
            <p:cNvPr id="8" name="CaixaDeTexto 7">
              <a:extLst>
                <a:ext uri="{FF2B5EF4-FFF2-40B4-BE49-F238E27FC236}">
                  <a16:creationId xmlns:a16="http://schemas.microsoft.com/office/drawing/2014/main" id="{0CDD1447-3F33-4D0C-A5A3-2C4F71F1BC2F}"/>
                </a:ext>
              </a:extLst>
            </p:cNvPr>
            <p:cNvSpPr txBox="1"/>
            <p:nvPr/>
          </p:nvSpPr>
          <p:spPr>
            <a:xfrm>
              <a:off x="8659004" y="6336247"/>
              <a:ext cx="2784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dirty="0"/>
                <a:t>barba ruiva (heterozigótico)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769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FDCBBE3D-2B1F-4D30-BCA3-7A269500825F}"/>
              </a:ext>
            </a:extLst>
          </p:cNvPr>
          <p:cNvGrpSpPr/>
          <p:nvPr/>
        </p:nvGrpSpPr>
        <p:grpSpPr>
          <a:xfrm>
            <a:off x="211810" y="0"/>
            <a:ext cx="5059514" cy="2228355"/>
            <a:chOff x="5382481" y="143366"/>
            <a:chExt cx="5059514" cy="2228355"/>
          </a:xfrm>
        </p:grpSpPr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878FDEA5-8C96-4E73-9012-D9A3331845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7449" y="143366"/>
              <a:ext cx="4594546" cy="2228355"/>
            </a:xfrm>
            <a:prstGeom prst="rect">
              <a:avLst/>
            </a:prstGeom>
          </p:spPr>
        </p:pic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C219E14D-804A-4C5C-BF63-8052585BA322}"/>
                </a:ext>
              </a:extLst>
            </p:cNvPr>
            <p:cNvSpPr txBox="1"/>
            <p:nvPr/>
          </p:nvSpPr>
          <p:spPr>
            <a:xfrm>
              <a:off x="5382481" y="1570821"/>
              <a:ext cx="9299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2400" dirty="0" err="1"/>
                <a:t>Dilute</a:t>
              </a:r>
              <a:endParaRPr lang="pt-PT" sz="2400" dirty="0"/>
            </a:p>
          </p:txBody>
        </p:sp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25528365-0B4A-4C6F-B513-1A442F7278CD}"/>
              </a:ext>
            </a:extLst>
          </p:cNvPr>
          <p:cNvGrpSpPr/>
          <p:nvPr/>
        </p:nvGrpSpPr>
        <p:grpSpPr>
          <a:xfrm>
            <a:off x="542597" y="2228355"/>
            <a:ext cx="4728727" cy="4472002"/>
            <a:chOff x="6464759" y="2111234"/>
            <a:chExt cx="4728727" cy="4472002"/>
          </a:xfrm>
        </p:grpSpPr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648B7288-D048-4456-8E86-222BDF474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4759" y="2111234"/>
              <a:ext cx="3063015" cy="4472002"/>
            </a:xfrm>
            <a:prstGeom prst="rect">
              <a:avLst/>
            </a:prstGeom>
          </p:spPr>
        </p:pic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2C0BEFB3-FED7-47FF-97A6-7320160F01D3}"/>
                </a:ext>
              </a:extLst>
            </p:cNvPr>
            <p:cNvSpPr txBox="1"/>
            <p:nvPr/>
          </p:nvSpPr>
          <p:spPr>
            <a:xfrm>
              <a:off x="9527774" y="6121571"/>
              <a:ext cx="166571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2400" dirty="0" err="1"/>
                <a:t>White</a:t>
              </a:r>
              <a:r>
                <a:rPr lang="pt-PT" sz="2400" dirty="0"/>
                <a:t> </a:t>
              </a:r>
              <a:r>
                <a:rPr lang="pt-PT" sz="2400" dirty="0" err="1"/>
                <a:t>mask</a:t>
              </a:r>
              <a:endParaRPr lang="pt-PT" sz="2400" dirty="0"/>
            </a:p>
          </p:txBody>
        </p:sp>
      </p:grpSp>
      <p:pic>
        <p:nvPicPr>
          <p:cNvPr id="3" name="Imagem 2">
            <a:extLst>
              <a:ext uri="{FF2B5EF4-FFF2-40B4-BE49-F238E27FC236}">
                <a16:creationId xmlns:a16="http://schemas.microsoft.com/office/drawing/2014/main" id="{59741580-807D-47C5-846C-ACFE4ABCA9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646" y="1604903"/>
            <a:ext cx="6643354" cy="364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Uma imagem com mamífero, gato doméstico, gato, Bigodes&#10;&#10;Descrição gerada automaticamente">
            <a:extLst>
              <a:ext uri="{FF2B5EF4-FFF2-40B4-BE49-F238E27FC236}">
                <a16:creationId xmlns:a16="http://schemas.microsoft.com/office/drawing/2014/main" id="{4A24F24F-F3DE-3E7B-5C76-E8389027C1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0641" y="84081"/>
            <a:ext cx="4043856" cy="2682766"/>
          </a:xfrm>
          <a:prstGeom prst="rect">
            <a:avLst/>
          </a:prstGeom>
        </p:spPr>
      </p:pic>
      <p:grpSp>
        <p:nvGrpSpPr>
          <p:cNvPr id="14" name="Agrupar 13">
            <a:extLst>
              <a:ext uri="{FF2B5EF4-FFF2-40B4-BE49-F238E27FC236}">
                <a16:creationId xmlns:a16="http://schemas.microsoft.com/office/drawing/2014/main" id="{5744E89B-4C31-0124-1F6D-46942304677A}"/>
              </a:ext>
            </a:extLst>
          </p:cNvPr>
          <p:cNvGrpSpPr/>
          <p:nvPr/>
        </p:nvGrpSpPr>
        <p:grpSpPr>
          <a:xfrm>
            <a:off x="940675" y="2509345"/>
            <a:ext cx="10218683" cy="4174052"/>
            <a:chOff x="940675" y="2509345"/>
            <a:chExt cx="10218683" cy="4174052"/>
          </a:xfrm>
        </p:grpSpPr>
        <p:pic>
          <p:nvPicPr>
            <p:cNvPr id="10" name="Imagem 9" descr="Uma imagem com texto, diagrama, Esquema, esquemático&#10;&#10;Descrição gerada automaticamente">
              <a:extLst>
                <a:ext uri="{FF2B5EF4-FFF2-40B4-BE49-F238E27FC236}">
                  <a16:creationId xmlns:a16="http://schemas.microsoft.com/office/drawing/2014/main" id="{719190A7-45AA-6D41-F305-27FDE4430D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82710" y="2883604"/>
              <a:ext cx="4976648" cy="3718378"/>
            </a:xfrm>
            <a:prstGeom prst="rect">
              <a:avLst/>
            </a:prstGeom>
          </p:spPr>
        </p:pic>
        <p:pic>
          <p:nvPicPr>
            <p:cNvPr id="11" name="Imagem 10" descr="Uma imagem com texto, diagrama, file, Paralelo&#10;&#10;Descrição gerada automaticamente">
              <a:extLst>
                <a:ext uri="{FF2B5EF4-FFF2-40B4-BE49-F238E27FC236}">
                  <a16:creationId xmlns:a16="http://schemas.microsoft.com/office/drawing/2014/main" id="{A84B5698-5E84-6E2D-98B9-F52396D4A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0675" y="2959844"/>
              <a:ext cx="4740165" cy="3723553"/>
            </a:xfrm>
            <a:prstGeom prst="rect">
              <a:avLst/>
            </a:prstGeom>
          </p:spPr>
        </p:pic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4F9FDD97-FE46-AFC0-AB5F-DD681F89B22E}"/>
                </a:ext>
              </a:extLst>
            </p:cNvPr>
            <p:cNvSpPr txBox="1"/>
            <p:nvPr/>
          </p:nvSpPr>
          <p:spPr>
            <a:xfrm>
              <a:off x="945930" y="2509345"/>
              <a:ext cx="2743200" cy="36576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pt-PT" b="1" dirty="0">
                  <a:cs typeface="Calibri"/>
                </a:rPr>
                <a:t>Deficiência de G6PD</a:t>
              </a:r>
              <a:endParaRPr lang="pt-PT" b="1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1A6A399-B221-FDA8-F3C0-1D5758E57640}"/>
              </a:ext>
            </a:extLst>
          </p:cNvPr>
          <p:cNvSpPr txBox="1"/>
          <p:nvPr/>
        </p:nvSpPr>
        <p:spPr>
          <a:xfrm>
            <a:off x="1859780" y="84081"/>
            <a:ext cx="20251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u="sng" dirty="0" err="1"/>
              <a:t>Lyonização</a:t>
            </a:r>
            <a:endParaRPr lang="en-GB" sz="3200" b="1" u="sng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48CDD7-404B-F1BD-A86A-E60B1F26615C}"/>
              </a:ext>
            </a:extLst>
          </p:cNvPr>
          <p:cNvSpPr txBox="1"/>
          <p:nvPr/>
        </p:nvSpPr>
        <p:spPr>
          <a:xfrm>
            <a:off x="4080641" y="376468"/>
            <a:ext cx="5968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 err="1">
                <a:solidFill>
                  <a:schemeClr val="bg1"/>
                </a:solidFill>
              </a:rPr>
              <a:t>calico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14C7C2-F63F-72FB-F9BF-8543414D4F5A}"/>
              </a:ext>
            </a:extLst>
          </p:cNvPr>
          <p:cNvSpPr txBox="1"/>
          <p:nvPr/>
        </p:nvSpPr>
        <p:spPr>
          <a:xfrm>
            <a:off x="7036277" y="25486"/>
            <a:ext cx="1094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 err="1">
                <a:solidFill>
                  <a:schemeClr val="bg1"/>
                </a:solidFill>
              </a:rPr>
              <a:t>tortoiseshell</a:t>
            </a:r>
            <a:endParaRPr lang="en-GB" sz="1400" dirty="0">
              <a:solidFill>
                <a:schemeClr val="bg1"/>
              </a:solidFill>
            </a:endParaRP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4D314805-C4A3-4CC8-8317-5875F6BE720A}"/>
              </a:ext>
            </a:extLst>
          </p:cNvPr>
          <p:cNvGrpSpPr/>
          <p:nvPr/>
        </p:nvGrpSpPr>
        <p:grpSpPr>
          <a:xfrm>
            <a:off x="8257906" y="350438"/>
            <a:ext cx="3827986" cy="2150052"/>
            <a:chOff x="8320252" y="350438"/>
            <a:chExt cx="3827986" cy="2150052"/>
          </a:xfrm>
        </p:grpSpPr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11131F60-F3CC-4483-B03D-ACFEAF9D5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0252" y="350438"/>
              <a:ext cx="3827986" cy="2150052"/>
            </a:xfrm>
            <a:prstGeom prst="rect">
              <a:avLst/>
            </a:prstGeom>
          </p:spPr>
        </p:pic>
        <p:sp>
          <p:nvSpPr>
            <p:cNvPr id="12" name="TextBox 2">
              <a:extLst>
                <a:ext uri="{FF2B5EF4-FFF2-40B4-BE49-F238E27FC236}">
                  <a16:creationId xmlns:a16="http://schemas.microsoft.com/office/drawing/2014/main" id="{AA556DC0-0861-4991-98E4-8438A0EBA8C4}"/>
                </a:ext>
              </a:extLst>
            </p:cNvPr>
            <p:cNvSpPr txBox="1"/>
            <p:nvPr/>
          </p:nvSpPr>
          <p:spPr>
            <a:xfrm>
              <a:off x="10909976" y="514967"/>
              <a:ext cx="10366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400" dirty="0" err="1">
                  <a:solidFill>
                    <a:schemeClr val="bg1"/>
                  </a:solidFill>
                </a:rPr>
                <a:t>appenzeller</a:t>
              </a:r>
              <a:endParaRPr lang="en-GB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317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B673B694-35C7-473C-9B7D-FA3B9CEA6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 err="1"/>
              <a:t>Pisum</a:t>
            </a:r>
            <a:r>
              <a:rPr lang="pt-PT" i="1" dirty="0"/>
              <a:t> </a:t>
            </a:r>
            <a:r>
              <a:rPr lang="pt-PT" i="1" dirty="0" err="1"/>
              <a:t>sativum</a:t>
            </a:r>
            <a:endParaRPr lang="pt-PT" i="1" dirty="0"/>
          </a:p>
        </p:txBody>
      </p:sp>
      <p:sp>
        <p:nvSpPr>
          <p:cNvPr id="7" name="Marcador de Posição do Texto 6">
            <a:extLst>
              <a:ext uri="{FF2B5EF4-FFF2-40B4-BE49-F238E27FC236}">
                <a16:creationId xmlns:a16="http://schemas.microsoft.com/office/drawing/2014/main" id="{ADF9E14B-2E85-418B-8848-156AC1323B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Trabalho de Mendel</a:t>
            </a:r>
          </a:p>
        </p:txBody>
      </p:sp>
    </p:spTree>
    <p:extLst>
      <p:ext uri="{BB962C8B-B14F-4D97-AF65-F5344CB8AC3E}">
        <p14:creationId xmlns:p14="http://schemas.microsoft.com/office/powerpoint/2010/main" val="37459878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Uma imagem com esboço, desenho, arte, coruja&#10;&#10;Descrição gerada automaticamente">
            <a:extLst>
              <a:ext uri="{FF2B5EF4-FFF2-40B4-BE49-F238E27FC236}">
                <a16:creationId xmlns:a16="http://schemas.microsoft.com/office/drawing/2014/main" id="{5B500282-9520-247A-2978-BB53D50426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705" y="358535"/>
            <a:ext cx="6992006" cy="2715281"/>
          </a:xfrm>
          <a:prstGeom prst="rect">
            <a:avLst/>
          </a:prstGeom>
        </p:spPr>
      </p:pic>
      <p:pic>
        <p:nvPicPr>
          <p:cNvPr id="3" name="Imagem 2" descr="Uma imagem com desenho&#10;&#10;Descrição gerada automaticamente">
            <a:extLst>
              <a:ext uri="{FF2B5EF4-FFF2-40B4-BE49-F238E27FC236}">
                <a16:creationId xmlns:a16="http://schemas.microsoft.com/office/drawing/2014/main" id="{8D3AB652-4524-8AEC-664D-F3F916B403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5495" y="3136681"/>
            <a:ext cx="6243640" cy="2125190"/>
          </a:xfrm>
          <a:prstGeom prst="rect">
            <a:avLst/>
          </a:prstGeom>
        </p:spPr>
      </p:pic>
      <p:pic>
        <p:nvPicPr>
          <p:cNvPr id="4" name="Imagem 3" descr="Uma imagem com violeta, roxo, Magenta, desenhos de criança&#10;&#10;Descrição gerada automaticamente">
            <a:extLst>
              <a:ext uri="{FF2B5EF4-FFF2-40B4-BE49-F238E27FC236}">
                <a16:creationId xmlns:a16="http://schemas.microsoft.com/office/drawing/2014/main" id="{2F7DB1B4-466D-7F27-CDE4-20D27019CD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0385" y="5263383"/>
            <a:ext cx="2352675" cy="1552575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A177C845-1337-6378-38EE-2BBE92454CD4}"/>
              </a:ext>
            </a:extLst>
          </p:cNvPr>
          <p:cNvSpPr txBox="1"/>
          <p:nvPr/>
        </p:nvSpPr>
        <p:spPr>
          <a:xfrm>
            <a:off x="4813690" y="-42391"/>
            <a:ext cx="165052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PT" sz="2000" b="1" dirty="0">
                <a:cs typeface="Calibri"/>
              </a:rPr>
              <a:t>Corpo de </a:t>
            </a:r>
            <a:r>
              <a:rPr lang="pt-PT" sz="2000" b="1" dirty="0" err="1">
                <a:cs typeface="Calibri"/>
              </a:rPr>
              <a:t>Barr</a:t>
            </a:r>
            <a:endParaRPr lang="pt-PT" sz="2000" b="1" dirty="0" err="1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3AB1176A-C8CA-22A5-09ED-9C3527BFE10A}"/>
              </a:ext>
            </a:extLst>
          </p:cNvPr>
          <p:cNvGrpSpPr/>
          <p:nvPr/>
        </p:nvGrpSpPr>
        <p:grpSpPr>
          <a:xfrm>
            <a:off x="7698827" y="525516"/>
            <a:ext cx="4137135" cy="5132990"/>
            <a:chOff x="7698827" y="525516"/>
            <a:chExt cx="4137135" cy="5132990"/>
          </a:xfrm>
        </p:grpSpPr>
        <p:pic>
          <p:nvPicPr>
            <p:cNvPr id="5" name="Imagem 4" descr="Uma imagem com bolor&#10;&#10;Descrição gerada automaticamente">
              <a:extLst>
                <a:ext uri="{FF2B5EF4-FFF2-40B4-BE49-F238E27FC236}">
                  <a16:creationId xmlns:a16="http://schemas.microsoft.com/office/drawing/2014/main" id="{637EA86E-B40B-2C9F-A7DF-C2DE2A22DC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05397" y="939363"/>
              <a:ext cx="4130565" cy="2329683"/>
            </a:xfrm>
            <a:prstGeom prst="rect">
              <a:avLst/>
            </a:prstGeom>
          </p:spPr>
        </p:pic>
        <p:pic>
          <p:nvPicPr>
            <p:cNvPr id="6" name="Imagem 5" descr="Uma imagem com Lilás, violeta, cor-de-rosa, roxo&#10;&#10;Descrição gerada automaticamente">
              <a:extLst>
                <a:ext uri="{FF2B5EF4-FFF2-40B4-BE49-F238E27FC236}">
                  <a16:creationId xmlns:a16="http://schemas.microsoft.com/office/drawing/2014/main" id="{FB23C23F-4860-790B-8024-59B671B01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03755" y="3328823"/>
              <a:ext cx="4130565" cy="2329683"/>
            </a:xfrm>
            <a:prstGeom prst="rect">
              <a:avLst/>
            </a:prstGeom>
          </p:spPr>
        </p:pic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E547A483-B7FF-9948-1B12-D7ECBC75811E}"/>
                </a:ext>
              </a:extLst>
            </p:cNvPr>
            <p:cNvSpPr txBox="1"/>
            <p:nvPr/>
          </p:nvSpPr>
          <p:spPr>
            <a:xfrm>
              <a:off x="7698827" y="525516"/>
              <a:ext cx="3465786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pt-PT" b="1" dirty="0">
                  <a:cs typeface="Calibri"/>
                </a:rPr>
                <a:t>Baqueta de tambor (neutrófilos)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737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AB3944-03C1-4739-BCE5-CD3C04B56B51}"/>
              </a:ext>
            </a:extLst>
          </p:cNvPr>
          <p:cNvSpPr txBox="1"/>
          <p:nvPr/>
        </p:nvSpPr>
        <p:spPr>
          <a:xfrm>
            <a:off x="294968" y="5840362"/>
            <a:ext cx="30662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/>
              <a:t>Expressividade variável</a:t>
            </a: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6E5236D1-F755-4FEB-81C4-7474570F4BF9}"/>
              </a:ext>
            </a:extLst>
          </p:cNvPr>
          <p:cNvGrpSpPr/>
          <p:nvPr/>
        </p:nvGrpSpPr>
        <p:grpSpPr>
          <a:xfrm>
            <a:off x="0" y="-1"/>
            <a:ext cx="10151374" cy="4365523"/>
            <a:chOff x="0" y="-1"/>
            <a:chExt cx="10151374" cy="4365523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39DC4959-4673-49C8-91FE-67C25CFF5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"/>
              <a:ext cx="9314457" cy="4365523"/>
            </a:xfrm>
            <a:prstGeom prst="rect">
              <a:avLst/>
            </a:prstGeom>
          </p:spPr>
        </p:pic>
        <p:sp>
          <p:nvSpPr>
            <p:cNvPr id="8" name="CaixaDeTexto 7">
              <a:extLst>
                <a:ext uri="{FF2B5EF4-FFF2-40B4-BE49-F238E27FC236}">
                  <a16:creationId xmlns:a16="http://schemas.microsoft.com/office/drawing/2014/main" id="{53F2A261-6F53-4043-AC72-0744845D179A}"/>
                </a:ext>
              </a:extLst>
            </p:cNvPr>
            <p:cNvSpPr txBox="1"/>
            <p:nvPr/>
          </p:nvSpPr>
          <p:spPr>
            <a:xfrm>
              <a:off x="9038569" y="1951927"/>
              <a:ext cx="11128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2400" dirty="0" err="1"/>
                <a:t>piebald</a:t>
              </a:r>
              <a:endParaRPr lang="pt-PT" sz="2400" dirty="0"/>
            </a:p>
          </p:txBody>
        </p:sp>
      </p:grpSp>
      <p:pic>
        <p:nvPicPr>
          <p:cNvPr id="3" name="Imagem 2">
            <a:extLst>
              <a:ext uri="{FF2B5EF4-FFF2-40B4-BE49-F238E27FC236}">
                <a16:creationId xmlns:a16="http://schemas.microsoft.com/office/drawing/2014/main" id="{5C6BEDFB-0A21-44F0-ADC7-B2124A196F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288" y="3429000"/>
            <a:ext cx="3449808" cy="264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5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812C51B-791D-470D-A3EB-64E0AEED2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67" y="0"/>
            <a:ext cx="9699665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A7773B27-5FEB-4F83-B027-1C6E4E26DEFE}"/>
              </a:ext>
            </a:extLst>
          </p:cNvPr>
          <p:cNvSpPr txBox="1"/>
          <p:nvPr/>
        </p:nvSpPr>
        <p:spPr>
          <a:xfrm>
            <a:off x="5560142" y="5515897"/>
            <a:ext cx="19320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/>
              <a:t>alelo do </a:t>
            </a:r>
            <a:r>
              <a:rPr lang="pt-PT" sz="2400" i="1" dirty="0"/>
              <a:t>locus TYRP1/OCA3</a:t>
            </a:r>
          </a:p>
        </p:txBody>
      </p:sp>
    </p:spTree>
    <p:extLst>
      <p:ext uri="{BB962C8B-B14F-4D97-AF65-F5344CB8AC3E}">
        <p14:creationId xmlns:p14="http://schemas.microsoft.com/office/powerpoint/2010/main" val="2985997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7432B9A-B265-4DF2-AF8C-2B9CEE7F38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581" y="0"/>
            <a:ext cx="9008838" cy="68580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D711857B-73BC-46F5-A0D5-6156A7B19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893" y="309848"/>
            <a:ext cx="4504419" cy="34290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C0A1FB3-3FB2-4F4D-A214-B621E938E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007" y="309848"/>
            <a:ext cx="4571999" cy="3428999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476713CC-55BF-4B1F-B0D1-380BABBB80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895" y="3855511"/>
            <a:ext cx="4504417" cy="269264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2EF41A24-6224-4826-A1A6-BD52D0063DD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7" b="10704"/>
          <a:stretch/>
        </p:blipFill>
        <p:spPr>
          <a:xfrm>
            <a:off x="6550007" y="3845633"/>
            <a:ext cx="4571999" cy="2692640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DC75FDDA-839A-46B1-A29A-1E989A2070F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09"/>
          <a:stretch/>
        </p:blipFill>
        <p:spPr>
          <a:xfrm>
            <a:off x="9368997" y="5366634"/>
            <a:ext cx="2462844" cy="133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46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>
            <a:extLst>
              <a:ext uri="{FF2B5EF4-FFF2-40B4-BE49-F238E27FC236}">
                <a16:creationId xmlns:a16="http://schemas.microsoft.com/office/drawing/2014/main" id="{A4F9ADCF-4BCB-41CD-A8E3-6DFB871E6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738" y="0"/>
            <a:ext cx="3552833" cy="3084394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2B7044C-ED13-4604-8EDE-0154ABA8F1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04419" cy="34290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AC7E87B4-0F0A-4E49-950A-DBA1E2454A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101" y="0"/>
            <a:ext cx="3723681" cy="2341697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C48474CF-FE92-47AC-8F54-CCCF6A5825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4" y="4281722"/>
            <a:ext cx="3337701" cy="2530421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098E260F-6C30-451E-91C8-3C045AE07E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2801" y="4470446"/>
            <a:ext cx="3569199" cy="2341697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3572C792-D96B-43D3-A4EF-94D389187C0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360" y="4484668"/>
            <a:ext cx="3956115" cy="2327475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856A8C99-969B-4C10-A188-42C9E515325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625" y="2682360"/>
            <a:ext cx="3337701" cy="1723763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2FD9520C-9957-4124-A967-B9467393DBD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298" y="2420242"/>
            <a:ext cx="3337702" cy="1722111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DC155ACF-411A-4D18-BAAD-C848854C682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195512"/>
            <a:ext cx="2743200" cy="246697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20AEE2E3-7FC0-4640-B707-1C000D9CC72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407"/>
          <a:stretch/>
        </p:blipFill>
        <p:spPr>
          <a:xfrm>
            <a:off x="7688824" y="3383144"/>
            <a:ext cx="4503176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61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31E4687-B8A8-4009-9E1E-4A7CE8EA9F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276" y="1091109"/>
            <a:ext cx="5725447" cy="4675782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338C4BD9-2637-407F-89C1-A0CAE23B9595}"/>
              </a:ext>
            </a:extLst>
          </p:cNvPr>
          <p:cNvSpPr txBox="1"/>
          <p:nvPr/>
        </p:nvSpPr>
        <p:spPr>
          <a:xfrm>
            <a:off x="3233276" y="5305226"/>
            <a:ext cx="889859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pt-PT" sz="2400" dirty="0" err="1"/>
              <a:t>white</a:t>
            </a:r>
            <a:endParaRPr lang="pt-PT" sz="2400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0C946DE-789F-4F95-A7D1-324EB3A269D2}"/>
              </a:ext>
            </a:extLst>
          </p:cNvPr>
          <p:cNvSpPr txBox="1"/>
          <p:nvPr/>
        </p:nvSpPr>
        <p:spPr>
          <a:xfrm>
            <a:off x="8120032" y="5305226"/>
            <a:ext cx="838691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pt-PT" sz="2400" dirty="0" err="1"/>
              <a:t>sepia</a:t>
            </a:r>
            <a:endParaRPr lang="pt-PT" sz="240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AA9B373-14D6-4FCD-8A76-85464DBA00EB}"/>
              </a:ext>
            </a:extLst>
          </p:cNvPr>
          <p:cNvSpPr txBox="1"/>
          <p:nvPr/>
        </p:nvSpPr>
        <p:spPr>
          <a:xfrm>
            <a:off x="7685618" y="1071716"/>
            <a:ext cx="1273105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pt-PT" sz="2400" dirty="0" err="1"/>
              <a:t>cinnabar</a:t>
            </a:r>
            <a:endParaRPr lang="pt-PT" sz="2400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0C2A5FA-5146-456B-A445-4D869CFF436A}"/>
              </a:ext>
            </a:extLst>
          </p:cNvPr>
          <p:cNvSpPr txBox="1"/>
          <p:nvPr/>
        </p:nvSpPr>
        <p:spPr>
          <a:xfrm>
            <a:off x="3233276" y="1091109"/>
            <a:ext cx="507447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pt-PT" sz="2400" dirty="0" err="1"/>
              <a:t>wt</a:t>
            </a:r>
            <a:endParaRPr lang="pt-PT" sz="2400" dirty="0"/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2F56D1BA-D614-44C9-A810-944022576213}"/>
              </a:ext>
            </a:extLst>
          </p:cNvPr>
          <p:cNvGrpSpPr/>
          <p:nvPr/>
        </p:nvGrpSpPr>
        <p:grpSpPr>
          <a:xfrm>
            <a:off x="8958723" y="2174764"/>
            <a:ext cx="1214884" cy="2648581"/>
            <a:chOff x="8958723" y="2174764"/>
            <a:chExt cx="1214884" cy="2648581"/>
          </a:xfrm>
        </p:grpSpPr>
        <p:sp>
          <p:nvSpPr>
            <p:cNvPr id="8" name="CaixaDeTexto 7">
              <a:extLst>
                <a:ext uri="{FF2B5EF4-FFF2-40B4-BE49-F238E27FC236}">
                  <a16:creationId xmlns:a16="http://schemas.microsoft.com/office/drawing/2014/main" id="{67B34453-AD4E-4583-AA34-720D41F27CC1}"/>
                </a:ext>
              </a:extLst>
            </p:cNvPr>
            <p:cNvSpPr txBox="1"/>
            <p:nvPr/>
          </p:nvSpPr>
          <p:spPr>
            <a:xfrm>
              <a:off x="8958723" y="4454013"/>
              <a:ext cx="1214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dirty="0" err="1"/>
                <a:t>omocromo</a:t>
              </a:r>
              <a:endParaRPr lang="pt-PT" dirty="0"/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15BC66C1-EF97-4754-9FC1-D6D5630FDD70}"/>
                </a:ext>
              </a:extLst>
            </p:cNvPr>
            <p:cNvSpPr txBox="1"/>
            <p:nvPr/>
          </p:nvSpPr>
          <p:spPr>
            <a:xfrm>
              <a:off x="8958723" y="2174764"/>
              <a:ext cx="1035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dirty="0" err="1"/>
                <a:t>pteridina</a:t>
              </a:r>
              <a:endParaRPr lang="pt-PT" dirty="0"/>
            </a:p>
          </p:txBody>
        </p:sp>
      </p:grp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68F75ED-00D0-469F-A3A7-E281F7B6F900}"/>
              </a:ext>
            </a:extLst>
          </p:cNvPr>
          <p:cNvSpPr txBox="1"/>
          <p:nvPr/>
        </p:nvSpPr>
        <p:spPr>
          <a:xfrm>
            <a:off x="3218958" y="5298876"/>
            <a:ext cx="889859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pt-PT" sz="2400" dirty="0" err="1">
                <a:solidFill>
                  <a:schemeClr val="bg2"/>
                </a:solidFill>
              </a:rPr>
              <a:t>white</a:t>
            </a:r>
            <a:endParaRPr lang="pt-PT" sz="2400" dirty="0">
              <a:solidFill>
                <a:schemeClr val="bg2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C47EE3E-EA06-4225-A969-5D908A2F010D}"/>
              </a:ext>
            </a:extLst>
          </p:cNvPr>
          <p:cNvSpPr txBox="1"/>
          <p:nvPr/>
        </p:nvSpPr>
        <p:spPr>
          <a:xfrm>
            <a:off x="8105714" y="5298876"/>
            <a:ext cx="838691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pt-PT" sz="2400" dirty="0" err="1">
                <a:solidFill>
                  <a:schemeClr val="bg2"/>
                </a:solidFill>
              </a:rPr>
              <a:t>sepia</a:t>
            </a:r>
            <a:endParaRPr lang="pt-PT" sz="2400" dirty="0">
              <a:solidFill>
                <a:schemeClr val="bg2"/>
              </a:solidFill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C16C8BFA-07FD-4672-A0B3-E6EF084137FD}"/>
              </a:ext>
            </a:extLst>
          </p:cNvPr>
          <p:cNvSpPr txBox="1"/>
          <p:nvPr/>
        </p:nvSpPr>
        <p:spPr>
          <a:xfrm>
            <a:off x="7671300" y="1065366"/>
            <a:ext cx="1273105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pt-PT" sz="2400" dirty="0" err="1">
                <a:solidFill>
                  <a:schemeClr val="bg2"/>
                </a:solidFill>
              </a:rPr>
              <a:t>cinnabar</a:t>
            </a:r>
            <a:endParaRPr lang="pt-PT" sz="2400" dirty="0">
              <a:solidFill>
                <a:schemeClr val="bg2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D39AAA42-54D7-43BA-93A3-CF0D5ADFB28C}"/>
              </a:ext>
            </a:extLst>
          </p:cNvPr>
          <p:cNvSpPr txBox="1"/>
          <p:nvPr/>
        </p:nvSpPr>
        <p:spPr>
          <a:xfrm>
            <a:off x="3218958" y="1084759"/>
            <a:ext cx="507447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pt-PT" sz="2400" dirty="0" err="1">
                <a:solidFill>
                  <a:schemeClr val="bg2"/>
                </a:solidFill>
              </a:rPr>
              <a:t>wt</a:t>
            </a:r>
            <a:endParaRPr lang="pt-PT" sz="2400" dirty="0">
              <a:solidFill>
                <a:schemeClr val="bg2"/>
              </a:solidFill>
            </a:endParaRP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BA749553-6527-4448-947E-0A0CA7586FD0}"/>
              </a:ext>
            </a:extLst>
          </p:cNvPr>
          <p:cNvGrpSpPr/>
          <p:nvPr/>
        </p:nvGrpSpPr>
        <p:grpSpPr>
          <a:xfrm>
            <a:off x="2261535" y="2174764"/>
            <a:ext cx="971741" cy="2648581"/>
            <a:chOff x="2261535" y="2174764"/>
            <a:chExt cx="971741" cy="2648581"/>
          </a:xfrm>
        </p:grpSpPr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51437508-812E-40C7-82BC-43DBA8558D7E}"/>
                </a:ext>
              </a:extLst>
            </p:cNvPr>
            <p:cNvSpPr txBox="1"/>
            <p:nvPr/>
          </p:nvSpPr>
          <p:spPr>
            <a:xfrm>
              <a:off x="2261535" y="4454013"/>
              <a:ext cx="9717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pt-PT" dirty="0"/>
                <a:t>nenhum</a:t>
              </a:r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52554745-F5A9-4AD9-8169-237CF4CE203D}"/>
                </a:ext>
              </a:extLst>
            </p:cNvPr>
            <p:cNvSpPr txBox="1"/>
            <p:nvPr/>
          </p:nvSpPr>
          <p:spPr>
            <a:xfrm>
              <a:off x="2402303" y="2174764"/>
              <a:ext cx="8130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pt-PT" dirty="0"/>
                <a:t>ambos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164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74FEE78-DA3F-45E4-A9BC-F37A1F516D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44"/>
          <a:stretch/>
        </p:blipFill>
        <p:spPr>
          <a:xfrm>
            <a:off x="490626" y="325964"/>
            <a:ext cx="4422980" cy="6206072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CAEFB9CB-7E8C-4059-83CF-D6D5A264FE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002" y="450760"/>
            <a:ext cx="1818627" cy="2014753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FB71F051-8B50-47D7-B635-8F7623A818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315" y="2614411"/>
            <a:ext cx="5989431" cy="449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794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B673B694-35C7-473C-9B7D-FA3B9CEA6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/>
              <a:t>Árvores genealógicas</a:t>
            </a:r>
          </a:p>
        </p:txBody>
      </p:sp>
      <p:sp>
        <p:nvSpPr>
          <p:cNvPr id="7" name="Marcador de Posição do Texto 6">
            <a:extLst>
              <a:ext uri="{FF2B5EF4-FFF2-40B4-BE49-F238E27FC236}">
                <a16:creationId xmlns:a16="http://schemas.microsoft.com/office/drawing/2014/main" id="{ADF9E14B-2E85-418B-8848-156AC1323B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“</a:t>
            </a:r>
            <a:r>
              <a:rPr lang="pt-PT" dirty="0" err="1"/>
              <a:t>heredogramas</a:t>
            </a:r>
            <a:r>
              <a:rPr lang="pt-PT" dirty="0"/>
              <a:t>”, “pedigrees”</a:t>
            </a:r>
          </a:p>
        </p:txBody>
      </p:sp>
    </p:spTree>
    <p:extLst>
      <p:ext uri="{BB962C8B-B14F-4D97-AF65-F5344CB8AC3E}">
        <p14:creationId xmlns:p14="http://schemas.microsoft.com/office/powerpoint/2010/main" val="3876007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B400E2C-A7C1-497F-BAC9-88096314FE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321" y="566680"/>
            <a:ext cx="9559357" cy="572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21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CBF3A0-9A4E-4478-A025-8A3B0A2F5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50" y="0"/>
            <a:ext cx="10546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428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B673B694-35C7-473C-9B7D-FA3B9CEA6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i="1" dirty="0"/>
              <a:t>Sangue</a:t>
            </a:r>
          </a:p>
        </p:txBody>
      </p:sp>
      <p:sp>
        <p:nvSpPr>
          <p:cNvPr id="7" name="Marcador de Posição do Texto 6">
            <a:extLst>
              <a:ext uri="{FF2B5EF4-FFF2-40B4-BE49-F238E27FC236}">
                <a16:creationId xmlns:a16="http://schemas.microsoft.com/office/drawing/2014/main" id="{ADF9E14B-2E85-418B-8848-156AC1323B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382500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C1BC438-D36E-43B0-9E42-0731A279AC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-400324"/>
            <a:ext cx="6085877" cy="8607607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521B322-CBF0-4FD7-A3DC-449B8A470C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38" y="1301844"/>
            <a:ext cx="6616668" cy="4254311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0FDC35E4-50F9-4B29-8DD6-CD9BDEE03579}"/>
              </a:ext>
            </a:extLst>
          </p:cNvPr>
          <p:cNvGrpSpPr/>
          <p:nvPr/>
        </p:nvGrpSpPr>
        <p:grpSpPr>
          <a:xfrm>
            <a:off x="6969504" y="1453930"/>
            <a:ext cx="4981274" cy="4810111"/>
            <a:chOff x="6969504" y="1453930"/>
            <a:chExt cx="4981274" cy="4810111"/>
          </a:xfrm>
        </p:grpSpPr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A4943284-E914-44AA-8C6D-BFCBED4D33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9504" y="1453930"/>
              <a:ext cx="4981274" cy="4102225"/>
            </a:xfrm>
            <a:prstGeom prst="rect">
              <a:avLst/>
            </a:prstGeom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5F9A662A-134D-468C-834F-FCEA58533E0D}"/>
                </a:ext>
              </a:extLst>
            </p:cNvPr>
            <p:cNvSpPr txBox="1"/>
            <p:nvPr/>
          </p:nvSpPr>
          <p:spPr>
            <a:xfrm>
              <a:off x="8745041" y="5556155"/>
              <a:ext cx="14302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4000" b="1" dirty="0"/>
                <a:t>A </a:t>
              </a:r>
              <a:r>
                <a:rPr lang="pt-PT" sz="4000" b="1" dirty="0" err="1"/>
                <a:t>Rh</a:t>
              </a:r>
              <a:r>
                <a:rPr lang="pt-PT" sz="4000" b="1" dirty="0"/>
                <a:t>+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762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AD6DF61-5E96-4F5F-820B-F9C4F051A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00034" cy="1756678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11C34820-84D8-4547-BA9E-A0DE7E067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644" y="0"/>
            <a:ext cx="6943355" cy="6645499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24D2B0E5-E7C4-4B38-8E5E-B61A9C5E69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55546"/>
            <a:ext cx="5078927" cy="4502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38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91</Words>
  <Application>Microsoft Office PowerPoint</Application>
  <PresentationFormat>Widescreen</PresentationFormat>
  <Paragraphs>42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Tema do Office</vt:lpstr>
      <vt:lpstr>Fenótipos</vt:lpstr>
      <vt:lpstr>Pisum sativum</vt:lpstr>
      <vt:lpstr>PowerPoint Presentation</vt:lpstr>
      <vt:lpstr>Árvores genealógicas</vt:lpstr>
      <vt:lpstr>PowerPoint Presentation</vt:lpstr>
      <vt:lpstr>PowerPoint Presentation</vt:lpstr>
      <vt:lpstr>Sangue</vt:lpstr>
      <vt:lpstr>PowerPoint Presentation</vt:lpstr>
      <vt:lpstr>PowerPoint Presentation</vt:lpstr>
      <vt:lpstr>PowerPoint Presentation</vt:lpstr>
      <vt:lpstr>PowerPoint Presentation</vt:lpstr>
      <vt:lpstr>Auxotrofismo</vt:lpstr>
      <vt:lpstr>PowerPoint Presentation</vt:lpstr>
      <vt:lpstr>PowerPoint Presentation</vt:lpstr>
      <vt:lpstr>Pigmentação em animais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Fenótipos</dc:title>
  <dc:creator>Paulo Guilherme Leandro de Oliveira</dc:creator>
  <cp:keywords>Genética</cp:keywords>
  <cp:lastModifiedBy>Paulo Guilherme Leandro de Oliveira</cp:lastModifiedBy>
  <cp:revision>20</cp:revision>
  <dcterms:created xsi:type="dcterms:W3CDTF">2024-10-01T09:46:18Z</dcterms:created>
  <dcterms:modified xsi:type="dcterms:W3CDTF">2024-10-12T11:47:19Z</dcterms:modified>
</cp:coreProperties>
</file>