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81" r:id="rId2"/>
    <p:sldId id="283" r:id="rId3"/>
    <p:sldId id="282" r:id="rId4"/>
    <p:sldId id="357" r:id="rId5"/>
    <p:sldId id="336" r:id="rId6"/>
    <p:sldId id="257" r:id="rId7"/>
    <p:sldId id="338" r:id="rId8"/>
    <p:sldId id="349" r:id="rId9"/>
    <p:sldId id="350" r:id="rId10"/>
    <p:sldId id="351" r:id="rId11"/>
    <p:sldId id="352" r:id="rId12"/>
    <p:sldId id="353" r:id="rId13"/>
    <p:sldId id="284" r:id="rId14"/>
    <p:sldId id="332" r:id="rId15"/>
    <p:sldId id="358" r:id="rId16"/>
    <p:sldId id="359" r:id="rId17"/>
    <p:sldId id="360" r:id="rId18"/>
    <p:sldId id="301" r:id="rId19"/>
    <p:sldId id="304" r:id="rId20"/>
    <p:sldId id="311" r:id="rId21"/>
    <p:sldId id="312" r:id="rId22"/>
    <p:sldId id="313" r:id="rId23"/>
    <p:sldId id="314" r:id="rId24"/>
    <p:sldId id="315" r:id="rId25"/>
    <p:sldId id="316" r:id="rId26"/>
    <p:sldId id="317" r:id="rId27"/>
    <p:sldId id="318" r:id="rId28"/>
    <p:sldId id="319" r:id="rId29"/>
    <p:sldId id="320" r:id="rId30"/>
    <p:sldId id="322" r:id="rId31"/>
    <p:sldId id="321" r:id="rId32"/>
    <p:sldId id="323" r:id="rId33"/>
    <p:sldId id="260" r:id="rId34"/>
    <p:sldId id="261" r:id="rId35"/>
    <p:sldId id="258" r:id="rId36"/>
    <p:sldId id="306" r:id="rId37"/>
    <p:sldId id="263" r:id="rId38"/>
    <p:sldId id="271" r:id="rId39"/>
    <p:sldId id="307" r:id="rId40"/>
    <p:sldId id="265" r:id="rId41"/>
    <p:sldId id="308" r:id="rId42"/>
    <p:sldId id="267" r:id="rId43"/>
    <p:sldId id="309" r:id="rId44"/>
    <p:sldId id="270" r:id="rId45"/>
    <p:sldId id="273" r:id="rId46"/>
    <p:sldId id="274" r:id="rId47"/>
    <p:sldId id="275" r:id="rId48"/>
    <p:sldId id="347" r:id="rId49"/>
    <p:sldId id="348" r:id="rId50"/>
    <p:sldId id="345" r:id="rId51"/>
    <p:sldId id="310" r:id="rId52"/>
    <p:sldId id="354" r:id="rId53"/>
    <p:sldId id="355" r:id="rId54"/>
    <p:sldId id="356" r:id="rId55"/>
  </p:sldIdLst>
  <p:sldSz cx="9144000" cy="6858000" type="screen4x3"/>
  <p:notesSz cx="7099300" cy="10223500"/>
  <p:defaultTextStyle>
    <a:defPPr>
      <a:defRPr lang="pt-P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00"/>
    <a:srgbClr val="99FF33"/>
    <a:srgbClr val="FF66FF"/>
    <a:srgbClr val="FFCC66"/>
    <a:srgbClr val="CC66FF"/>
    <a:srgbClr val="8AFF15"/>
    <a:srgbClr val="06F896"/>
  </p:clrMru>
</p:presentationPr>
</file>

<file path=ppt/tableStyles.xml><?xml version="1.0" encoding="utf-8"?>
<a:tblStyleLst xmlns:a="http://schemas.openxmlformats.org/drawingml/2006/main" def="{5C22544A-7EE6-4342-B048-85BDC9FD1C3A}">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com Tema 1 - Destaqu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18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ita\Documents\My%20Received%20Files\gr&#225;ficos%20trabalho(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ita\Documents\My%20Received%20Files\gr&#225;ficos%20trabalho(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ita\Documents\My%20Received%20Files\gr&#225;ficos%20trabalho(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ita\Documents\My%20Received%20Files\gr&#225;ficos%20trabalho(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ita\Documents\My%20Received%20Files\gr&#225;ficos%20trabalho(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PT"/>
  <c:style val="39"/>
  <c:chart>
    <c:title>
      <c:tx>
        <c:rich>
          <a:bodyPr/>
          <a:lstStyle/>
          <a:p>
            <a:pPr>
              <a:defRPr/>
            </a:pPr>
            <a:r>
              <a:rPr lang="pt-PT"/>
              <a:t>"Concorda com o uso de animais nas aulas práticas?"</a:t>
            </a:r>
          </a:p>
        </c:rich>
      </c:tx>
      <c:layout>
        <c:manualLayout>
          <c:xMode val="edge"/>
          <c:yMode val="edge"/>
          <c:x val="0.16416918197725358"/>
          <c:y val="3.8074211443223628E-2"/>
        </c:manualLayout>
      </c:layout>
    </c:title>
    <c:view3D>
      <c:perspective val="30"/>
    </c:view3D>
    <c:plotArea>
      <c:layout>
        <c:manualLayout>
          <c:layoutTarget val="inner"/>
          <c:xMode val="edge"/>
          <c:yMode val="edge"/>
          <c:x val="0.10924378712889569"/>
          <c:y val="0.15943500218185586"/>
          <c:w val="0.86722760243862096"/>
          <c:h val="0.73738900815368214"/>
        </c:manualLayout>
      </c:layout>
      <c:bar3DChart>
        <c:barDir val="col"/>
        <c:grouping val="clustered"/>
        <c:ser>
          <c:idx val="0"/>
          <c:order val="0"/>
          <c:tx>
            <c:v>Concorda com o uso de animais nas aulas práticas?</c:v>
          </c:tx>
          <c:dPt>
            <c:idx val="0"/>
            <c:spPr>
              <a:solidFill>
                <a:srgbClr val="009900"/>
              </a:solidFill>
              <a:ln>
                <a:solidFill>
                  <a:srgbClr val="009900"/>
                </a:solidFill>
              </a:ln>
            </c:spPr>
          </c:dPt>
          <c:dPt>
            <c:idx val="1"/>
            <c:spPr>
              <a:solidFill>
                <a:srgbClr val="C00000"/>
              </a:solidFill>
              <a:ln>
                <a:solidFill>
                  <a:srgbClr val="C00000"/>
                </a:solidFill>
              </a:ln>
            </c:spPr>
          </c:dPt>
          <c:dLbls>
            <c:txPr>
              <a:bodyPr/>
              <a:lstStyle/>
              <a:p>
                <a:pPr>
                  <a:defRPr sz="1800">
                    <a:solidFill>
                      <a:schemeClr val="tx1"/>
                    </a:solidFill>
                  </a:defRPr>
                </a:pPr>
                <a:endParaRPr lang="pt-PT"/>
              </a:p>
            </c:txPr>
            <c:showVal val="1"/>
          </c:dLbls>
          <c:cat>
            <c:strRef>
              <c:f>Folha1!$A$1:$B$1</c:f>
              <c:strCache>
                <c:ptCount val="2"/>
                <c:pt idx="0">
                  <c:v>Sim</c:v>
                </c:pt>
                <c:pt idx="1">
                  <c:v>Não</c:v>
                </c:pt>
              </c:strCache>
            </c:strRef>
          </c:cat>
          <c:val>
            <c:numRef>
              <c:f>Folha1!$A$2:$B$2</c:f>
              <c:numCache>
                <c:formatCode>General</c:formatCode>
                <c:ptCount val="2"/>
                <c:pt idx="0">
                  <c:v>30</c:v>
                </c:pt>
                <c:pt idx="1">
                  <c:v>4</c:v>
                </c:pt>
              </c:numCache>
            </c:numRef>
          </c:val>
        </c:ser>
        <c:dLbls>
          <c:showVal val="1"/>
        </c:dLbls>
        <c:shape val="box"/>
        <c:axId val="53328512"/>
        <c:axId val="52945280"/>
        <c:axId val="0"/>
      </c:bar3DChart>
      <c:catAx>
        <c:axId val="53328512"/>
        <c:scaling>
          <c:orientation val="minMax"/>
        </c:scaling>
        <c:axPos val="b"/>
        <c:numFmt formatCode="General" sourceLinked="1"/>
        <c:tickLblPos val="nextTo"/>
        <c:txPr>
          <a:bodyPr rot="0" vert="horz"/>
          <a:lstStyle/>
          <a:p>
            <a:pPr>
              <a:defRPr/>
            </a:pPr>
            <a:endParaRPr lang="pt-PT"/>
          </a:p>
        </c:txPr>
        <c:crossAx val="52945280"/>
        <c:crosses val="autoZero"/>
        <c:auto val="1"/>
        <c:lblAlgn val="ctr"/>
        <c:lblOffset val="100"/>
        <c:tickLblSkip val="1"/>
        <c:tickMarkSkip val="1"/>
      </c:catAx>
      <c:valAx>
        <c:axId val="52945280"/>
        <c:scaling>
          <c:orientation val="minMax"/>
        </c:scaling>
        <c:axPos val="l"/>
        <c:majorGridlines/>
        <c:title>
          <c:tx>
            <c:rich>
              <a:bodyPr/>
              <a:lstStyle/>
              <a:p>
                <a:pPr>
                  <a:defRPr sz="2000"/>
                </a:pPr>
                <a:r>
                  <a:rPr lang="pt-PT" sz="2000"/>
                  <a:t>Respostas</a:t>
                </a:r>
              </a:p>
            </c:rich>
          </c:tx>
          <c:layout>
            <c:manualLayout>
              <c:xMode val="edge"/>
              <c:yMode val="edge"/>
              <c:x val="2.6890748031496096E-2"/>
              <c:y val="0.41002152738816161"/>
            </c:manualLayout>
          </c:layout>
        </c:title>
        <c:numFmt formatCode="General" sourceLinked="1"/>
        <c:tickLblPos val="nextTo"/>
        <c:txPr>
          <a:bodyPr rot="0" vert="horz"/>
          <a:lstStyle/>
          <a:p>
            <a:pPr>
              <a:defRPr/>
            </a:pPr>
            <a:endParaRPr lang="pt-PT"/>
          </a:p>
        </c:txPr>
        <c:crossAx val="53328512"/>
        <c:crosses val="autoZero"/>
        <c:crossBetween val="between"/>
      </c:valAx>
    </c:plotArea>
    <c:plotVisOnly val="1"/>
    <c:dispBlanksAs val="gap"/>
  </c:chart>
  <c:spPr>
    <a:noFill/>
    <a:ln>
      <a:noFill/>
    </a:ln>
  </c:spPr>
  <c:txPr>
    <a:bodyPr/>
    <a:lstStyle/>
    <a:p>
      <a:pPr>
        <a:defRPr sz="1800" b="1">
          <a:solidFill>
            <a:schemeClr val="bg1"/>
          </a:solidFill>
          <a:latin typeface="Cambria" pitchFamily="18" charset="0"/>
        </a:defRPr>
      </a:pPr>
      <a:endParaRPr lang="pt-P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PT"/>
  <c:style val="39"/>
  <c:chart>
    <c:title>
      <c:tx>
        <c:rich>
          <a:bodyPr/>
          <a:lstStyle/>
          <a:p>
            <a:pPr>
              <a:defRPr/>
            </a:pPr>
            <a:r>
              <a:rPr lang="pt-PT"/>
              <a:t>"Acha que deveriam ser usadas alternativas, sempre que possível?"</a:t>
            </a:r>
          </a:p>
        </c:rich>
      </c:tx>
      <c:layout>
        <c:manualLayout>
          <c:xMode val="edge"/>
          <c:yMode val="edge"/>
          <c:x val="0.13277321820281168"/>
          <c:y val="3.3333431976302015E-2"/>
        </c:manualLayout>
      </c:layout>
    </c:title>
    <c:view3D>
      <c:perspective val="30"/>
    </c:view3D>
    <c:plotArea>
      <c:layout>
        <c:manualLayout>
          <c:layoutTarget val="inner"/>
          <c:xMode val="edge"/>
          <c:yMode val="edge"/>
          <c:x val="8.4243766404199463E-2"/>
          <c:y val="0.18636439195100668"/>
          <c:w val="0.89083869203849786"/>
          <c:h val="0.72604159375934563"/>
        </c:manualLayout>
      </c:layout>
      <c:bar3DChart>
        <c:barDir val="col"/>
        <c:grouping val="clustered"/>
        <c:ser>
          <c:idx val="0"/>
          <c:order val="0"/>
          <c:spPr>
            <a:solidFill>
              <a:srgbClr val="009900"/>
            </a:solidFill>
            <a:ln>
              <a:solidFill>
                <a:srgbClr val="C00000"/>
              </a:solidFill>
            </a:ln>
          </c:spPr>
          <c:dPt>
            <c:idx val="0"/>
            <c:spPr>
              <a:solidFill>
                <a:srgbClr val="009900"/>
              </a:solidFill>
              <a:ln>
                <a:solidFill>
                  <a:srgbClr val="009900"/>
                </a:solidFill>
              </a:ln>
            </c:spPr>
          </c:dPt>
          <c:dPt>
            <c:idx val="1"/>
            <c:spPr>
              <a:solidFill>
                <a:srgbClr val="C00000"/>
              </a:solidFill>
              <a:ln>
                <a:solidFill>
                  <a:srgbClr val="C00000"/>
                </a:solidFill>
              </a:ln>
            </c:spPr>
          </c:dPt>
          <c:dLbls>
            <c:txPr>
              <a:bodyPr/>
              <a:lstStyle/>
              <a:p>
                <a:pPr>
                  <a:defRPr>
                    <a:solidFill>
                      <a:schemeClr val="tx1"/>
                    </a:solidFill>
                  </a:defRPr>
                </a:pPr>
                <a:endParaRPr lang="pt-PT"/>
              </a:p>
            </c:txPr>
            <c:showVal val="1"/>
          </c:dLbls>
          <c:cat>
            <c:strRef>
              <c:f>Folha2!$A$1:$B$1</c:f>
              <c:strCache>
                <c:ptCount val="2"/>
                <c:pt idx="0">
                  <c:v>Sim</c:v>
                </c:pt>
                <c:pt idx="1">
                  <c:v>Não</c:v>
                </c:pt>
              </c:strCache>
            </c:strRef>
          </c:cat>
          <c:val>
            <c:numRef>
              <c:f>Folha2!$A$2:$B$2</c:f>
              <c:numCache>
                <c:formatCode>General</c:formatCode>
                <c:ptCount val="2"/>
                <c:pt idx="0">
                  <c:v>31</c:v>
                </c:pt>
                <c:pt idx="1">
                  <c:v>3</c:v>
                </c:pt>
              </c:numCache>
            </c:numRef>
          </c:val>
        </c:ser>
        <c:shape val="box"/>
        <c:axId val="53318400"/>
        <c:axId val="53319936"/>
        <c:axId val="0"/>
      </c:bar3DChart>
      <c:catAx>
        <c:axId val="53318400"/>
        <c:scaling>
          <c:orientation val="minMax"/>
        </c:scaling>
        <c:axPos val="b"/>
        <c:numFmt formatCode="General" sourceLinked="1"/>
        <c:tickLblPos val="nextTo"/>
        <c:txPr>
          <a:bodyPr rot="0" vert="horz"/>
          <a:lstStyle/>
          <a:p>
            <a:pPr>
              <a:defRPr sz="1800"/>
            </a:pPr>
            <a:endParaRPr lang="pt-PT"/>
          </a:p>
        </c:txPr>
        <c:crossAx val="53319936"/>
        <c:crosses val="autoZero"/>
        <c:auto val="1"/>
        <c:lblAlgn val="ctr"/>
        <c:lblOffset val="100"/>
        <c:tickLblSkip val="1"/>
        <c:tickMarkSkip val="1"/>
      </c:catAx>
      <c:valAx>
        <c:axId val="53319936"/>
        <c:scaling>
          <c:orientation val="minMax"/>
        </c:scaling>
        <c:axPos val="l"/>
        <c:majorGridlines/>
        <c:title>
          <c:tx>
            <c:rich>
              <a:bodyPr/>
              <a:lstStyle/>
              <a:p>
                <a:pPr>
                  <a:defRPr/>
                </a:pPr>
                <a:r>
                  <a:rPr lang="pt-PT"/>
                  <a:t>Respostas</a:t>
                </a:r>
              </a:p>
            </c:rich>
          </c:tx>
          <c:layout>
            <c:manualLayout>
              <c:xMode val="edge"/>
              <c:yMode val="edge"/>
              <c:x val="2.6890778370189806E-2"/>
              <c:y val="0.46666804766822817"/>
            </c:manualLayout>
          </c:layout>
        </c:title>
        <c:numFmt formatCode="General" sourceLinked="1"/>
        <c:tickLblPos val="nextTo"/>
        <c:txPr>
          <a:bodyPr rot="0" vert="horz"/>
          <a:lstStyle/>
          <a:p>
            <a:pPr>
              <a:defRPr sz="1800"/>
            </a:pPr>
            <a:endParaRPr lang="pt-PT"/>
          </a:p>
        </c:txPr>
        <c:crossAx val="53318400"/>
        <c:crosses val="autoZero"/>
        <c:crossBetween val="between"/>
      </c:valAx>
    </c:plotArea>
    <c:plotVisOnly val="1"/>
    <c:dispBlanksAs val="gap"/>
  </c:chart>
  <c:spPr>
    <a:noFill/>
    <a:ln>
      <a:noFill/>
    </a:ln>
  </c:spPr>
  <c:txPr>
    <a:bodyPr/>
    <a:lstStyle/>
    <a:p>
      <a:pPr>
        <a:defRPr sz="2000" b="1">
          <a:solidFill>
            <a:schemeClr val="bg1"/>
          </a:solidFill>
          <a:latin typeface="Cambria" pitchFamily="18" charset="0"/>
        </a:defRPr>
      </a:pPr>
      <a:endParaRPr lang="pt-P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PT"/>
  <c:style val="39"/>
  <c:chart>
    <c:title>
      <c:tx>
        <c:rich>
          <a:bodyPr/>
          <a:lstStyle/>
          <a:p>
            <a:pPr>
              <a:defRPr/>
            </a:pPr>
            <a:r>
              <a:rPr lang="pt-PT"/>
              <a:t>"Quando possível, que alternativas considera mais adequadas?"</a:t>
            </a:r>
          </a:p>
        </c:rich>
      </c:tx>
      <c:layout>
        <c:manualLayout>
          <c:xMode val="edge"/>
          <c:yMode val="edge"/>
          <c:x val="0.17142874787710433"/>
          <c:y val="3.333333333333334E-2"/>
        </c:manualLayout>
      </c:layout>
    </c:title>
    <c:view3D>
      <c:perspective val="30"/>
    </c:view3D>
    <c:plotArea>
      <c:layout>
        <c:manualLayout>
          <c:layoutTarget val="inner"/>
          <c:xMode val="edge"/>
          <c:yMode val="edge"/>
          <c:x val="6.4799321959755296E-2"/>
          <c:y val="0.17070811832301497"/>
          <c:w val="0.93520067804024498"/>
          <c:h val="0.6564253354797267"/>
        </c:manualLayout>
      </c:layout>
      <c:bar3DChart>
        <c:barDir val="col"/>
        <c:grouping val="clustered"/>
        <c:ser>
          <c:idx val="0"/>
          <c:order val="0"/>
          <c:dPt>
            <c:idx val="0"/>
            <c:spPr>
              <a:solidFill>
                <a:schemeClr val="tx2">
                  <a:lumMod val="60000"/>
                  <a:lumOff val="40000"/>
                </a:schemeClr>
              </a:solidFill>
            </c:spPr>
          </c:dPt>
          <c:dPt>
            <c:idx val="1"/>
            <c:spPr>
              <a:solidFill>
                <a:srgbClr val="8AFF15"/>
              </a:solidFill>
              <a:ln>
                <a:solidFill>
                  <a:srgbClr val="92D050"/>
                </a:solidFill>
              </a:ln>
            </c:spPr>
          </c:dPt>
          <c:dPt>
            <c:idx val="2"/>
            <c:spPr>
              <a:solidFill>
                <a:schemeClr val="accent6">
                  <a:lumMod val="75000"/>
                </a:schemeClr>
              </a:solidFill>
              <a:ln>
                <a:solidFill>
                  <a:schemeClr val="accent6">
                    <a:lumMod val="50000"/>
                  </a:schemeClr>
                </a:solidFill>
              </a:ln>
            </c:spPr>
          </c:dPt>
          <c:dPt>
            <c:idx val="3"/>
            <c:spPr>
              <a:solidFill>
                <a:srgbClr val="FFFF00"/>
              </a:solidFill>
              <a:ln>
                <a:solidFill>
                  <a:srgbClr val="FFFF00"/>
                </a:solidFill>
              </a:ln>
            </c:spPr>
          </c:dPt>
          <c:dLbls>
            <c:txPr>
              <a:bodyPr/>
              <a:lstStyle/>
              <a:p>
                <a:pPr>
                  <a:defRPr>
                    <a:solidFill>
                      <a:schemeClr val="tx1"/>
                    </a:solidFill>
                  </a:defRPr>
                </a:pPr>
                <a:endParaRPr lang="pt-PT"/>
              </a:p>
            </c:txPr>
            <c:showVal val="1"/>
          </c:dLbls>
          <c:cat>
            <c:strRef>
              <c:f>Folha3!$A$1:$D$1</c:f>
              <c:strCache>
                <c:ptCount val="4"/>
                <c:pt idx="0">
                  <c:v>Modelos</c:v>
                </c:pt>
                <c:pt idx="1">
                  <c:v>Animais formolizados</c:v>
                </c:pt>
                <c:pt idx="2">
                  <c:v>Vídeos e imagens didácticas</c:v>
                </c:pt>
                <c:pt idx="3">
                  <c:v>Não sabe</c:v>
                </c:pt>
              </c:strCache>
            </c:strRef>
          </c:cat>
          <c:val>
            <c:numRef>
              <c:f>Folha3!$A$2:$D$2</c:f>
              <c:numCache>
                <c:formatCode>General</c:formatCode>
                <c:ptCount val="4"/>
                <c:pt idx="0">
                  <c:v>19</c:v>
                </c:pt>
                <c:pt idx="1">
                  <c:v>10</c:v>
                </c:pt>
                <c:pt idx="2">
                  <c:v>3</c:v>
                </c:pt>
                <c:pt idx="3">
                  <c:v>2</c:v>
                </c:pt>
              </c:numCache>
            </c:numRef>
          </c:val>
        </c:ser>
        <c:dLbls>
          <c:showVal val="1"/>
        </c:dLbls>
        <c:shape val="box"/>
        <c:axId val="53560064"/>
        <c:axId val="53561600"/>
        <c:axId val="0"/>
      </c:bar3DChart>
      <c:catAx>
        <c:axId val="53560064"/>
        <c:scaling>
          <c:orientation val="minMax"/>
        </c:scaling>
        <c:axPos val="b"/>
        <c:numFmt formatCode="General" sourceLinked="1"/>
        <c:tickLblPos val="nextTo"/>
        <c:txPr>
          <a:bodyPr rot="0" vert="horz"/>
          <a:lstStyle/>
          <a:p>
            <a:pPr>
              <a:defRPr sz="1800"/>
            </a:pPr>
            <a:endParaRPr lang="pt-PT"/>
          </a:p>
        </c:txPr>
        <c:crossAx val="53561600"/>
        <c:crosses val="autoZero"/>
        <c:auto val="1"/>
        <c:lblAlgn val="ctr"/>
        <c:lblOffset val="100"/>
        <c:tickLblSkip val="1"/>
        <c:tickMarkSkip val="1"/>
      </c:catAx>
      <c:valAx>
        <c:axId val="53561600"/>
        <c:scaling>
          <c:orientation val="minMax"/>
        </c:scaling>
        <c:axPos val="l"/>
        <c:majorGridlines/>
        <c:title>
          <c:tx>
            <c:rich>
              <a:bodyPr/>
              <a:lstStyle/>
              <a:p>
                <a:pPr>
                  <a:defRPr/>
                </a:pPr>
                <a:r>
                  <a:rPr lang="pt-PT"/>
                  <a:t>Respostas</a:t>
                </a:r>
              </a:p>
            </c:rich>
          </c:tx>
          <c:layout>
            <c:manualLayout>
              <c:xMode val="edge"/>
              <c:yMode val="edge"/>
              <c:x val="2.689075630252101E-2"/>
              <c:y val="0.43939521196214254"/>
            </c:manualLayout>
          </c:layout>
        </c:title>
        <c:numFmt formatCode="General" sourceLinked="1"/>
        <c:tickLblPos val="nextTo"/>
        <c:txPr>
          <a:bodyPr rot="0" vert="horz"/>
          <a:lstStyle/>
          <a:p>
            <a:pPr>
              <a:defRPr/>
            </a:pPr>
            <a:endParaRPr lang="pt-PT"/>
          </a:p>
        </c:txPr>
        <c:crossAx val="53560064"/>
        <c:crosses val="autoZero"/>
        <c:crossBetween val="between"/>
      </c:valAx>
      <c:spPr>
        <a:ln>
          <a:noFill/>
        </a:ln>
      </c:spPr>
    </c:plotArea>
    <c:plotVisOnly val="1"/>
    <c:dispBlanksAs val="gap"/>
  </c:chart>
  <c:spPr>
    <a:noFill/>
    <a:ln>
      <a:noFill/>
    </a:ln>
  </c:spPr>
  <c:txPr>
    <a:bodyPr/>
    <a:lstStyle/>
    <a:p>
      <a:pPr>
        <a:defRPr sz="2000" b="1">
          <a:solidFill>
            <a:schemeClr val="bg1"/>
          </a:solidFill>
          <a:latin typeface="Cambria" pitchFamily="18" charset="0"/>
        </a:defRPr>
      </a:pPr>
      <a:endParaRPr lang="pt-PT"/>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PT"/>
  <c:style val="39"/>
  <c:chart>
    <c:title>
      <c:tx>
        <c:rich>
          <a:bodyPr/>
          <a:lstStyle/>
          <a:p>
            <a:pPr>
              <a:defRPr sz="2000"/>
            </a:pPr>
            <a:r>
              <a:rPr lang="pt-PT" sz="2000"/>
              <a:t>"Na sua maioria, que sensações experimenta sempre que usa animais na sua aprendizagem?"</a:t>
            </a:r>
          </a:p>
        </c:rich>
      </c:tx>
      <c:layout>
        <c:manualLayout>
          <c:xMode val="edge"/>
          <c:yMode val="edge"/>
          <c:x val="0.12941194115441504"/>
          <c:y val="3.333333333333334E-2"/>
        </c:manualLayout>
      </c:layout>
    </c:title>
    <c:view3D>
      <c:perspective val="30"/>
    </c:view3D>
    <c:plotArea>
      <c:layout>
        <c:manualLayout>
          <c:layoutTarget val="inner"/>
          <c:xMode val="edge"/>
          <c:yMode val="edge"/>
          <c:x val="6.4799321959755296E-2"/>
          <c:y val="0.16982292113285422"/>
          <c:w val="0.92139424759405075"/>
          <c:h val="0.68843471441616944"/>
        </c:manualLayout>
      </c:layout>
      <c:bar3DChart>
        <c:barDir val="col"/>
        <c:grouping val="clustered"/>
        <c:ser>
          <c:idx val="0"/>
          <c:order val="0"/>
          <c:dPt>
            <c:idx val="0"/>
            <c:spPr>
              <a:solidFill>
                <a:srgbClr val="CC66FF"/>
              </a:solidFill>
              <a:ln>
                <a:solidFill>
                  <a:srgbClr val="CC66FF"/>
                </a:solidFill>
              </a:ln>
            </c:spPr>
          </c:dPt>
          <c:dPt>
            <c:idx val="1"/>
            <c:spPr>
              <a:solidFill>
                <a:srgbClr val="FFFF00"/>
              </a:solidFill>
              <a:ln>
                <a:solidFill>
                  <a:srgbClr val="FFFF00"/>
                </a:solidFill>
              </a:ln>
            </c:spPr>
          </c:dPt>
          <c:dPt>
            <c:idx val="2"/>
            <c:spPr>
              <a:solidFill>
                <a:schemeClr val="accent5">
                  <a:lumMod val="75000"/>
                </a:schemeClr>
              </a:solidFill>
            </c:spPr>
          </c:dPt>
          <c:dPt>
            <c:idx val="3"/>
            <c:spPr>
              <a:solidFill>
                <a:srgbClr val="99FF33"/>
              </a:solidFill>
              <a:ln>
                <a:solidFill>
                  <a:srgbClr val="99FF33"/>
                </a:solidFill>
              </a:ln>
            </c:spPr>
          </c:dPt>
          <c:dLbls>
            <c:txPr>
              <a:bodyPr/>
              <a:lstStyle/>
              <a:p>
                <a:pPr>
                  <a:defRPr>
                    <a:solidFill>
                      <a:schemeClr val="tx1"/>
                    </a:solidFill>
                  </a:defRPr>
                </a:pPr>
                <a:endParaRPr lang="pt-PT"/>
              </a:p>
            </c:txPr>
            <c:showVal val="1"/>
          </c:dLbls>
          <c:cat>
            <c:strRef>
              <c:f>Folha4!$A$1:$D$1</c:f>
              <c:strCache>
                <c:ptCount val="4"/>
                <c:pt idx="0">
                  <c:v>Curiosidade científica</c:v>
                </c:pt>
                <c:pt idx="1">
                  <c:v>Indiferença</c:v>
                </c:pt>
                <c:pt idx="2">
                  <c:v>Sensações positivas</c:v>
                </c:pt>
                <c:pt idx="3">
                  <c:v>Sensações negativas</c:v>
                </c:pt>
              </c:strCache>
            </c:strRef>
          </c:cat>
          <c:val>
            <c:numRef>
              <c:f>Folha4!$A$2:$D$2</c:f>
              <c:numCache>
                <c:formatCode>General</c:formatCode>
                <c:ptCount val="4"/>
                <c:pt idx="0">
                  <c:v>24</c:v>
                </c:pt>
                <c:pt idx="1">
                  <c:v>0</c:v>
                </c:pt>
                <c:pt idx="2">
                  <c:v>0</c:v>
                </c:pt>
                <c:pt idx="3">
                  <c:v>10</c:v>
                </c:pt>
              </c:numCache>
            </c:numRef>
          </c:val>
        </c:ser>
        <c:dLbls>
          <c:showVal val="1"/>
        </c:dLbls>
        <c:shape val="box"/>
        <c:axId val="54105984"/>
        <c:axId val="54107520"/>
        <c:axId val="0"/>
      </c:bar3DChart>
      <c:catAx>
        <c:axId val="54105984"/>
        <c:scaling>
          <c:orientation val="minMax"/>
        </c:scaling>
        <c:axPos val="b"/>
        <c:numFmt formatCode="General" sourceLinked="1"/>
        <c:tickLblPos val="nextTo"/>
        <c:txPr>
          <a:bodyPr rot="0" vert="horz"/>
          <a:lstStyle/>
          <a:p>
            <a:pPr>
              <a:defRPr sz="1800"/>
            </a:pPr>
            <a:endParaRPr lang="pt-PT"/>
          </a:p>
        </c:txPr>
        <c:crossAx val="54107520"/>
        <c:crosses val="autoZero"/>
        <c:auto val="1"/>
        <c:lblAlgn val="ctr"/>
        <c:lblOffset val="100"/>
        <c:tickLblSkip val="1"/>
        <c:tickMarkSkip val="1"/>
      </c:catAx>
      <c:valAx>
        <c:axId val="54107520"/>
        <c:scaling>
          <c:orientation val="minMax"/>
        </c:scaling>
        <c:axPos val="l"/>
        <c:majorGridlines/>
        <c:title>
          <c:tx>
            <c:rich>
              <a:bodyPr/>
              <a:lstStyle/>
              <a:p>
                <a:pPr>
                  <a:defRPr/>
                </a:pPr>
                <a:r>
                  <a:rPr lang="pt-PT"/>
                  <a:t>Respostas</a:t>
                </a:r>
              </a:p>
            </c:rich>
          </c:tx>
          <c:layout>
            <c:manualLayout>
              <c:xMode val="edge"/>
              <c:yMode val="edge"/>
              <c:x val="2.689075630252101E-2"/>
              <c:y val="0.46666793923486977"/>
            </c:manualLayout>
          </c:layout>
        </c:title>
        <c:numFmt formatCode="General" sourceLinked="1"/>
        <c:tickLblPos val="nextTo"/>
        <c:txPr>
          <a:bodyPr rot="0" vert="horz"/>
          <a:lstStyle/>
          <a:p>
            <a:pPr>
              <a:defRPr sz="1800"/>
            </a:pPr>
            <a:endParaRPr lang="pt-PT"/>
          </a:p>
        </c:txPr>
        <c:crossAx val="54105984"/>
        <c:crosses val="autoZero"/>
        <c:crossBetween val="between"/>
      </c:valAx>
      <c:spPr>
        <a:ln>
          <a:noFill/>
        </a:ln>
      </c:spPr>
    </c:plotArea>
    <c:plotVisOnly val="1"/>
    <c:dispBlanksAs val="gap"/>
  </c:chart>
  <c:spPr>
    <a:noFill/>
    <a:ln>
      <a:noFill/>
    </a:ln>
  </c:spPr>
  <c:txPr>
    <a:bodyPr/>
    <a:lstStyle/>
    <a:p>
      <a:pPr>
        <a:defRPr sz="2000" b="1">
          <a:solidFill>
            <a:schemeClr val="bg1"/>
          </a:solidFill>
          <a:latin typeface="Cambria" pitchFamily="18" charset="0"/>
        </a:defRPr>
      </a:pPr>
      <a:endParaRPr lang="pt-PT"/>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PT"/>
  <c:style val="39"/>
  <c:chart>
    <c:title>
      <c:tx>
        <c:rich>
          <a:bodyPr/>
          <a:lstStyle/>
          <a:p>
            <a:pPr>
              <a:defRPr sz="2000"/>
            </a:pPr>
            <a:r>
              <a:rPr lang="pt-PT" sz="2000"/>
              <a:t>"Acredita que, se não recorresse ao uso de animais, sairía tão bem preparado?"</a:t>
            </a:r>
          </a:p>
        </c:rich>
      </c:tx>
      <c:layout>
        <c:manualLayout>
          <c:xMode val="edge"/>
          <c:yMode val="edge"/>
          <c:x val="0.12605059661659937"/>
          <c:y val="3.333333333333334E-2"/>
        </c:manualLayout>
      </c:layout>
    </c:title>
    <c:view3D>
      <c:perspective val="30"/>
    </c:view3D>
    <c:plotArea>
      <c:layout>
        <c:manualLayout>
          <c:layoutTarget val="inner"/>
          <c:xMode val="edge"/>
          <c:yMode val="edge"/>
          <c:x val="6.63194444444445E-2"/>
          <c:y val="0.16060714035746362"/>
          <c:w val="0.93368055555555562"/>
          <c:h val="0.74341336701386451"/>
        </c:manualLayout>
      </c:layout>
      <c:bar3DChart>
        <c:barDir val="col"/>
        <c:grouping val="clustered"/>
        <c:ser>
          <c:idx val="0"/>
          <c:order val="0"/>
          <c:spPr>
            <a:solidFill>
              <a:srgbClr val="009900"/>
            </a:solidFill>
          </c:spPr>
          <c:dPt>
            <c:idx val="1"/>
            <c:spPr>
              <a:solidFill>
                <a:srgbClr val="C00000"/>
              </a:solidFill>
              <a:ln>
                <a:solidFill>
                  <a:srgbClr val="C00000"/>
                </a:solidFill>
              </a:ln>
            </c:spPr>
          </c:dPt>
          <c:dPt>
            <c:idx val="2"/>
            <c:spPr>
              <a:solidFill>
                <a:srgbClr val="FFFF00"/>
              </a:solidFill>
              <a:ln>
                <a:solidFill>
                  <a:srgbClr val="FFFF00"/>
                </a:solidFill>
              </a:ln>
            </c:spPr>
          </c:dPt>
          <c:dLbls>
            <c:txPr>
              <a:bodyPr/>
              <a:lstStyle/>
              <a:p>
                <a:pPr>
                  <a:defRPr>
                    <a:solidFill>
                      <a:schemeClr val="tx1"/>
                    </a:solidFill>
                  </a:defRPr>
                </a:pPr>
                <a:endParaRPr lang="pt-PT"/>
              </a:p>
            </c:txPr>
            <c:showVal val="1"/>
          </c:dLbls>
          <c:cat>
            <c:strRef>
              <c:f>Folha5!$A$1:$C$1</c:f>
              <c:strCache>
                <c:ptCount val="3"/>
                <c:pt idx="0">
                  <c:v>Sim</c:v>
                </c:pt>
                <c:pt idx="1">
                  <c:v>Não</c:v>
                </c:pt>
                <c:pt idx="2">
                  <c:v>Não sabe</c:v>
                </c:pt>
              </c:strCache>
            </c:strRef>
          </c:cat>
          <c:val>
            <c:numRef>
              <c:f>Folha5!$A$2:$C$2</c:f>
              <c:numCache>
                <c:formatCode>General</c:formatCode>
                <c:ptCount val="3"/>
                <c:pt idx="0">
                  <c:v>2</c:v>
                </c:pt>
                <c:pt idx="1">
                  <c:v>31</c:v>
                </c:pt>
                <c:pt idx="2">
                  <c:v>1</c:v>
                </c:pt>
              </c:numCache>
            </c:numRef>
          </c:val>
        </c:ser>
        <c:shape val="box"/>
        <c:axId val="54470144"/>
        <c:axId val="54471680"/>
        <c:axId val="0"/>
      </c:bar3DChart>
      <c:catAx>
        <c:axId val="54470144"/>
        <c:scaling>
          <c:orientation val="minMax"/>
        </c:scaling>
        <c:axPos val="b"/>
        <c:numFmt formatCode="General" sourceLinked="1"/>
        <c:tickLblPos val="nextTo"/>
        <c:txPr>
          <a:bodyPr rot="0" vert="horz"/>
          <a:lstStyle/>
          <a:p>
            <a:pPr>
              <a:defRPr/>
            </a:pPr>
            <a:endParaRPr lang="pt-PT"/>
          </a:p>
        </c:txPr>
        <c:crossAx val="54471680"/>
        <c:crosses val="autoZero"/>
        <c:auto val="1"/>
        <c:lblAlgn val="ctr"/>
        <c:lblOffset val="100"/>
        <c:tickLblSkip val="1"/>
        <c:tickMarkSkip val="1"/>
      </c:catAx>
      <c:valAx>
        <c:axId val="54471680"/>
        <c:scaling>
          <c:orientation val="minMax"/>
        </c:scaling>
        <c:axPos val="l"/>
        <c:majorGridlines/>
        <c:title>
          <c:tx>
            <c:rich>
              <a:bodyPr/>
              <a:lstStyle/>
              <a:p>
                <a:pPr>
                  <a:defRPr/>
                </a:pPr>
                <a:r>
                  <a:rPr lang="pt-PT"/>
                  <a:t>Respostas</a:t>
                </a:r>
              </a:p>
            </c:rich>
          </c:tx>
          <c:layout>
            <c:manualLayout>
              <c:xMode val="edge"/>
              <c:yMode val="edge"/>
              <c:x val="2.689075630252101E-2"/>
              <c:y val="0.46666793923486954"/>
            </c:manualLayout>
          </c:layout>
        </c:title>
        <c:numFmt formatCode="General" sourceLinked="1"/>
        <c:tickLblPos val="nextTo"/>
        <c:txPr>
          <a:bodyPr rot="0" vert="horz"/>
          <a:lstStyle/>
          <a:p>
            <a:pPr>
              <a:defRPr/>
            </a:pPr>
            <a:endParaRPr lang="pt-PT"/>
          </a:p>
        </c:txPr>
        <c:crossAx val="54470144"/>
        <c:crosses val="autoZero"/>
        <c:crossBetween val="between"/>
      </c:valAx>
    </c:plotArea>
    <c:plotVisOnly val="1"/>
    <c:dispBlanksAs val="gap"/>
  </c:chart>
  <c:spPr>
    <a:noFill/>
    <a:ln>
      <a:noFill/>
    </a:ln>
  </c:spPr>
  <c:txPr>
    <a:bodyPr/>
    <a:lstStyle/>
    <a:p>
      <a:pPr>
        <a:defRPr sz="2000" b="1">
          <a:solidFill>
            <a:schemeClr val="bg1"/>
          </a:solidFill>
          <a:latin typeface="Cambria" pitchFamily="18" charset="0"/>
        </a:defRPr>
      </a:pPr>
      <a:endParaRPr lang="pt-PT"/>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7778F-BCFE-43A9-AC5A-5046C6B49B4F}" type="doc">
      <dgm:prSet loTypeId="urn:microsoft.com/office/officeart/2005/8/layout/hList1" loCatId="list" qsTypeId="urn:microsoft.com/office/officeart/2005/8/quickstyle/3d3" qsCatId="3D" csTypeId="urn:microsoft.com/office/officeart/2005/8/colors/accent3_4" csCatId="accent3" phldr="1"/>
      <dgm:spPr/>
      <dgm:t>
        <a:bodyPr/>
        <a:lstStyle/>
        <a:p>
          <a:endParaRPr lang="pt-PT"/>
        </a:p>
      </dgm:t>
    </dgm:pt>
    <dgm:pt modelId="{741520AF-BD5B-4BE9-8E5A-B1EB82BF11B9}">
      <dgm:prSet phldrT="[Texto]" custT="1"/>
      <dgm:spPr>
        <a:solidFill>
          <a:schemeClr val="accent1">
            <a:lumMod val="75000"/>
          </a:schemeClr>
        </a:solidFill>
      </dgm:spPr>
      <dgm:t>
        <a:bodyPr/>
        <a:lstStyle/>
        <a:p>
          <a:pPr>
            <a:lnSpc>
              <a:spcPct val="100000"/>
            </a:lnSpc>
            <a:spcAft>
              <a:spcPts val="0"/>
            </a:spcAft>
          </a:pPr>
          <a:r>
            <a:rPr lang="pt-PT" sz="4400" b="1" i="1" dirty="0" smtClean="0">
              <a:effectLst>
                <a:outerShdw blurRad="38100" dist="38100" dir="2700000" algn="tl">
                  <a:srgbClr val="000000">
                    <a:alpha val="43137"/>
                  </a:srgbClr>
                </a:outerShdw>
              </a:effectLst>
              <a:latin typeface="Cambria" pitchFamily="18" charset="0"/>
            </a:rPr>
            <a:t>R</a:t>
          </a:r>
          <a:r>
            <a:rPr lang="pt-PT" sz="2400" b="1" i="1" dirty="0" smtClean="0">
              <a:effectLst>
                <a:outerShdw blurRad="38100" dist="38100" dir="2700000" algn="tl">
                  <a:srgbClr val="000000">
                    <a:alpha val="43137"/>
                  </a:srgbClr>
                </a:outerShdw>
              </a:effectLst>
              <a:latin typeface="Cambria" pitchFamily="18" charset="0"/>
            </a:rPr>
            <a:t>eplacement</a:t>
          </a:r>
        </a:p>
        <a:p>
          <a:pPr>
            <a:lnSpc>
              <a:spcPct val="100000"/>
            </a:lnSpc>
            <a:spcAft>
              <a:spcPct val="35000"/>
            </a:spcAft>
          </a:pPr>
          <a:r>
            <a:rPr lang="pt-PT" sz="2000" b="1" i="1" dirty="0" smtClean="0">
              <a:effectLst>
                <a:outerShdw blurRad="38100" dist="38100" dir="2700000" algn="tl">
                  <a:srgbClr val="000000">
                    <a:alpha val="43137"/>
                  </a:srgbClr>
                </a:outerShdw>
              </a:effectLst>
              <a:latin typeface="Cambria" pitchFamily="18" charset="0"/>
            </a:rPr>
            <a:t>substituição</a:t>
          </a:r>
          <a:endParaRPr lang="pt-PT" sz="2000" b="1" dirty="0">
            <a:effectLst>
              <a:outerShdw blurRad="38100" dist="38100" dir="2700000" algn="tl">
                <a:srgbClr val="000000">
                  <a:alpha val="43137"/>
                </a:srgbClr>
              </a:outerShdw>
            </a:effectLst>
            <a:latin typeface="Cambria" pitchFamily="18" charset="0"/>
          </a:endParaRPr>
        </a:p>
      </dgm:t>
    </dgm:pt>
    <dgm:pt modelId="{DDD19B22-3117-46CA-AF7E-61B194E420D8}" type="parTrans" cxnId="{055F7597-E18C-4D39-80D1-1CFCCE5F2FDE}">
      <dgm:prSet/>
      <dgm:spPr/>
      <dgm:t>
        <a:bodyPr/>
        <a:lstStyle/>
        <a:p>
          <a:endParaRPr lang="pt-PT" sz="2000">
            <a:latin typeface="Cambria" pitchFamily="18" charset="0"/>
          </a:endParaRPr>
        </a:p>
      </dgm:t>
    </dgm:pt>
    <dgm:pt modelId="{D6116C05-4707-4469-AC57-8FC8DE4080D4}" type="sibTrans" cxnId="{055F7597-E18C-4D39-80D1-1CFCCE5F2FDE}">
      <dgm:prSet/>
      <dgm:spPr/>
      <dgm:t>
        <a:bodyPr/>
        <a:lstStyle/>
        <a:p>
          <a:endParaRPr lang="pt-PT" sz="2000">
            <a:latin typeface="Cambria" pitchFamily="18" charset="0"/>
          </a:endParaRPr>
        </a:p>
      </dgm:t>
    </dgm:pt>
    <dgm:pt modelId="{EE1FCDD5-0DAE-462E-9E26-EA84587E308A}">
      <dgm:prSet phldrT="[Texto]" custT="1"/>
      <dgm:spPr>
        <a:solidFill>
          <a:schemeClr val="tx2">
            <a:lumMod val="20000"/>
            <a:lumOff val="80000"/>
            <a:alpha val="90000"/>
          </a:schemeClr>
        </a:solidFill>
      </dgm:spPr>
      <dgm:t>
        <a:bodyPr/>
        <a:lstStyle/>
        <a:p>
          <a:pPr algn="just"/>
          <a:r>
            <a:rPr lang="pt-PT" sz="2000" i="0" u="sng" dirty="0" smtClean="0">
              <a:effectLst>
                <a:outerShdw blurRad="38100" dist="38100" dir="2700000" algn="tl">
                  <a:srgbClr val="000000">
                    <a:alpha val="43137"/>
                  </a:srgbClr>
                </a:outerShdw>
              </a:effectLst>
              <a:latin typeface="Cambria" pitchFamily="18" charset="0"/>
            </a:rPr>
            <a:t>S</a:t>
          </a:r>
          <a:r>
            <a:rPr lang="pt-PT" sz="2000" b="1" i="0" u="sng" dirty="0" smtClean="0">
              <a:effectLst>
                <a:outerShdw blurRad="38100" dist="38100" dir="2700000" algn="tl">
                  <a:srgbClr val="000000">
                    <a:alpha val="43137"/>
                  </a:srgbClr>
                </a:outerShdw>
              </a:effectLst>
              <a:latin typeface="Cambria" pitchFamily="18" charset="0"/>
            </a:rPr>
            <a:t>ubstituir</a:t>
          </a:r>
          <a:r>
            <a:rPr lang="pt-PT" sz="2000" i="0" dirty="0" smtClean="0">
              <a:latin typeface="Cambria" pitchFamily="18" charset="0"/>
            </a:rPr>
            <a:t> a </a:t>
          </a:r>
          <a:r>
            <a:rPr lang="pt-PT" sz="2000" b="1" i="0" dirty="0" smtClean="0">
              <a:latin typeface="Cambria" pitchFamily="18" charset="0"/>
            </a:rPr>
            <a:t>utilização</a:t>
          </a:r>
          <a:r>
            <a:rPr lang="pt-PT" sz="2000" i="0" dirty="0" smtClean="0">
              <a:latin typeface="Cambria" pitchFamily="18" charset="0"/>
            </a:rPr>
            <a:t> de vertebrados por outros métodos</a:t>
          </a:r>
          <a:endParaRPr lang="pt-PT" sz="1800" i="1" dirty="0">
            <a:latin typeface="Cambria" pitchFamily="18" charset="0"/>
          </a:endParaRPr>
        </a:p>
      </dgm:t>
    </dgm:pt>
    <dgm:pt modelId="{CF31B0FB-A936-4FF0-9ADF-4258AD8A45C7}" type="parTrans" cxnId="{671E5083-4585-4302-8F71-1A6B669B3F46}">
      <dgm:prSet/>
      <dgm:spPr/>
      <dgm:t>
        <a:bodyPr/>
        <a:lstStyle/>
        <a:p>
          <a:endParaRPr lang="pt-PT" sz="2000">
            <a:latin typeface="Cambria" pitchFamily="18" charset="0"/>
          </a:endParaRPr>
        </a:p>
      </dgm:t>
    </dgm:pt>
    <dgm:pt modelId="{2F731797-AE2E-410C-AA8F-37ABE94C088C}" type="sibTrans" cxnId="{671E5083-4585-4302-8F71-1A6B669B3F46}">
      <dgm:prSet/>
      <dgm:spPr/>
      <dgm:t>
        <a:bodyPr/>
        <a:lstStyle/>
        <a:p>
          <a:endParaRPr lang="pt-PT" sz="2000">
            <a:latin typeface="Cambria" pitchFamily="18" charset="0"/>
          </a:endParaRPr>
        </a:p>
      </dgm:t>
    </dgm:pt>
    <dgm:pt modelId="{FF0F72A4-D6CA-43F1-814F-232F597F8A95}">
      <dgm:prSet phldrT="[Texto]" custT="1"/>
      <dgm:spPr>
        <a:solidFill>
          <a:schemeClr val="tx2">
            <a:lumMod val="60000"/>
            <a:lumOff val="40000"/>
          </a:schemeClr>
        </a:solidFill>
      </dgm:spPr>
      <dgm:t>
        <a:bodyPr/>
        <a:lstStyle/>
        <a:p>
          <a:r>
            <a:rPr lang="pt-PT" sz="4400" b="1" i="1" dirty="0" err="1" smtClean="0">
              <a:effectLst>
                <a:outerShdw blurRad="38100" dist="38100" dir="2700000" algn="tl">
                  <a:srgbClr val="000000">
                    <a:alpha val="43137"/>
                  </a:srgbClr>
                </a:outerShdw>
              </a:effectLst>
              <a:latin typeface="Cambria" pitchFamily="18" charset="0"/>
            </a:rPr>
            <a:t>R</a:t>
          </a:r>
          <a:r>
            <a:rPr lang="pt-PT" sz="2400" b="1" i="1" dirty="0" err="1" smtClean="0">
              <a:effectLst>
                <a:outerShdw blurRad="38100" dist="38100" dir="2700000" algn="tl">
                  <a:srgbClr val="000000">
                    <a:alpha val="43137"/>
                  </a:srgbClr>
                </a:outerShdw>
              </a:effectLst>
              <a:latin typeface="Cambria" pitchFamily="18" charset="0"/>
            </a:rPr>
            <a:t>eduction</a:t>
          </a:r>
          <a:r>
            <a:rPr lang="pt-PT" sz="2400" b="1" i="1" dirty="0" smtClean="0">
              <a:effectLst>
                <a:outerShdw blurRad="38100" dist="38100" dir="2700000" algn="tl">
                  <a:srgbClr val="000000">
                    <a:alpha val="43137"/>
                  </a:srgbClr>
                </a:outerShdw>
              </a:effectLst>
              <a:latin typeface="Cambria" pitchFamily="18" charset="0"/>
            </a:rPr>
            <a:t> </a:t>
          </a:r>
          <a:r>
            <a:rPr lang="pt-PT" sz="2000" b="1" i="1" dirty="0" smtClean="0">
              <a:effectLst>
                <a:outerShdw blurRad="38100" dist="38100" dir="2700000" algn="tl">
                  <a:srgbClr val="000000">
                    <a:alpha val="43137"/>
                  </a:srgbClr>
                </a:outerShdw>
              </a:effectLst>
              <a:latin typeface="Cambria" pitchFamily="18" charset="0"/>
            </a:rPr>
            <a:t>redução</a:t>
          </a:r>
          <a:r>
            <a:rPr lang="pt-PT" sz="2400" b="1" i="1" dirty="0" smtClean="0">
              <a:effectLst>
                <a:outerShdw blurRad="38100" dist="38100" dir="2700000" algn="tl">
                  <a:srgbClr val="000000">
                    <a:alpha val="43137"/>
                  </a:srgbClr>
                </a:outerShdw>
              </a:effectLst>
              <a:latin typeface="Cambria" pitchFamily="18" charset="0"/>
            </a:rPr>
            <a:t> </a:t>
          </a:r>
          <a:endParaRPr lang="pt-PT" sz="2400" b="1" dirty="0">
            <a:effectLst>
              <a:outerShdw blurRad="38100" dist="38100" dir="2700000" algn="tl">
                <a:srgbClr val="000000">
                  <a:alpha val="43137"/>
                </a:srgbClr>
              </a:outerShdw>
            </a:effectLst>
            <a:latin typeface="Cambria" pitchFamily="18" charset="0"/>
          </a:endParaRPr>
        </a:p>
      </dgm:t>
    </dgm:pt>
    <dgm:pt modelId="{B0F32C1D-7115-4120-B189-1D890B58908F}" type="parTrans" cxnId="{F4E438AC-993A-493B-88BA-DAF5E03C5DA4}">
      <dgm:prSet/>
      <dgm:spPr/>
      <dgm:t>
        <a:bodyPr/>
        <a:lstStyle/>
        <a:p>
          <a:endParaRPr lang="pt-PT" sz="2000">
            <a:latin typeface="Cambria" pitchFamily="18" charset="0"/>
          </a:endParaRPr>
        </a:p>
      </dgm:t>
    </dgm:pt>
    <dgm:pt modelId="{077D8792-318F-4A9D-BEFE-7D270824A8E6}" type="sibTrans" cxnId="{F4E438AC-993A-493B-88BA-DAF5E03C5DA4}">
      <dgm:prSet/>
      <dgm:spPr/>
      <dgm:t>
        <a:bodyPr/>
        <a:lstStyle/>
        <a:p>
          <a:endParaRPr lang="pt-PT" sz="2000">
            <a:latin typeface="Cambria" pitchFamily="18" charset="0"/>
          </a:endParaRPr>
        </a:p>
      </dgm:t>
    </dgm:pt>
    <dgm:pt modelId="{FC73C543-0EC7-4A71-9003-1C6EE44D106A}">
      <dgm:prSet phldrT="[Texto]" custT="1"/>
      <dgm:spPr>
        <a:solidFill>
          <a:schemeClr val="tx2">
            <a:lumMod val="20000"/>
            <a:lumOff val="80000"/>
            <a:alpha val="90000"/>
          </a:schemeClr>
        </a:solidFill>
      </dgm:spPr>
      <dgm:t>
        <a:bodyPr/>
        <a:lstStyle/>
        <a:p>
          <a:pPr algn="just"/>
          <a:r>
            <a:rPr lang="pt-PT" sz="2000" b="1" i="0" u="sng" dirty="0" smtClean="0">
              <a:effectLst>
                <a:outerShdw blurRad="38100" dist="38100" dir="2700000" algn="tl">
                  <a:srgbClr val="000000">
                    <a:alpha val="43137"/>
                  </a:srgbClr>
                </a:outerShdw>
              </a:effectLst>
              <a:latin typeface="Cambria" pitchFamily="18" charset="0"/>
            </a:rPr>
            <a:t>Reduzir</a:t>
          </a:r>
          <a:r>
            <a:rPr lang="pt-PT" sz="2000" i="0" dirty="0" smtClean="0">
              <a:latin typeface="Cambria" pitchFamily="18" charset="0"/>
            </a:rPr>
            <a:t> o </a:t>
          </a:r>
          <a:r>
            <a:rPr lang="pt-PT" sz="2000" b="1" i="0" dirty="0" smtClean="0">
              <a:latin typeface="Cambria" pitchFamily="18" charset="0"/>
            </a:rPr>
            <a:t>número</a:t>
          </a:r>
          <a:r>
            <a:rPr lang="pt-PT" sz="2000" i="0" dirty="0" smtClean="0">
              <a:latin typeface="Cambria" pitchFamily="18" charset="0"/>
            </a:rPr>
            <a:t> de animais utilizados nas aulas práticas e o tempo de </a:t>
          </a:r>
          <a:r>
            <a:rPr lang="pt-PT" sz="2000" b="1" i="0" dirty="0" smtClean="0">
              <a:latin typeface="Cambria" pitchFamily="18" charset="0"/>
            </a:rPr>
            <a:t>duração</a:t>
          </a:r>
          <a:r>
            <a:rPr lang="pt-PT" sz="2000" i="0" dirty="0" smtClean="0">
              <a:latin typeface="Cambria" pitchFamily="18" charset="0"/>
            </a:rPr>
            <a:t> dos procedimentos ao mínimo</a:t>
          </a:r>
          <a:endParaRPr lang="pt-PT" sz="2000" i="1" dirty="0">
            <a:latin typeface="Cambria" pitchFamily="18" charset="0"/>
          </a:endParaRPr>
        </a:p>
      </dgm:t>
    </dgm:pt>
    <dgm:pt modelId="{339E6738-AAE0-4121-8CB3-5DA606E53357}" type="parTrans" cxnId="{D363254A-F1FB-4A11-BED2-D6EDB0C4426F}">
      <dgm:prSet/>
      <dgm:spPr/>
      <dgm:t>
        <a:bodyPr/>
        <a:lstStyle/>
        <a:p>
          <a:endParaRPr lang="pt-PT" sz="2000">
            <a:latin typeface="Cambria" pitchFamily="18" charset="0"/>
          </a:endParaRPr>
        </a:p>
      </dgm:t>
    </dgm:pt>
    <dgm:pt modelId="{0C1E378C-9466-42F9-8552-652D3100B747}" type="sibTrans" cxnId="{D363254A-F1FB-4A11-BED2-D6EDB0C4426F}">
      <dgm:prSet/>
      <dgm:spPr/>
      <dgm:t>
        <a:bodyPr/>
        <a:lstStyle/>
        <a:p>
          <a:endParaRPr lang="pt-PT" sz="2000">
            <a:latin typeface="Cambria" pitchFamily="18" charset="0"/>
          </a:endParaRPr>
        </a:p>
      </dgm:t>
    </dgm:pt>
    <dgm:pt modelId="{399BEB48-06F2-4438-90B4-5E8426AB5C78}">
      <dgm:prSet phldrT="[Texto]" custT="1"/>
      <dgm:spPr>
        <a:solidFill>
          <a:schemeClr val="tx2">
            <a:lumMod val="40000"/>
            <a:lumOff val="60000"/>
          </a:schemeClr>
        </a:solidFill>
      </dgm:spPr>
      <dgm:t>
        <a:bodyPr/>
        <a:lstStyle/>
        <a:p>
          <a:r>
            <a:rPr lang="pt-PT" sz="4400" b="1" i="1" dirty="0" err="1" smtClean="0">
              <a:effectLst>
                <a:outerShdw blurRad="38100" dist="38100" dir="2700000" algn="tl">
                  <a:srgbClr val="000000">
                    <a:alpha val="43137"/>
                  </a:srgbClr>
                </a:outerShdw>
              </a:effectLst>
              <a:latin typeface="Cambria" pitchFamily="18" charset="0"/>
            </a:rPr>
            <a:t>R</a:t>
          </a:r>
          <a:r>
            <a:rPr lang="pt-PT" sz="2400" b="1" i="1" dirty="0" err="1" smtClean="0">
              <a:effectLst>
                <a:outerShdw blurRad="38100" dist="38100" dir="2700000" algn="tl">
                  <a:srgbClr val="000000">
                    <a:alpha val="43137"/>
                  </a:srgbClr>
                </a:outerShdw>
              </a:effectLst>
              <a:latin typeface="Cambria" pitchFamily="18" charset="0"/>
            </a:rPr>
            <a:t>efinement</a:t>
          </a:r>
          <a:r>
            <a:rPr lang="pt-PT" sz="2400" b="1" i="1" dirty="0" smtClean="0">
              <a:effectLst>
                <a:outerShdw blurRad="38100" dist="38100" dir="2700000" algn="tl">
                  <a:srgbClr val="000000">
                    <a:alpha val="43137"/>
                  </a:srgbClr>
                </a:outerShdw>
              </a:effectLst>
              <a:latin typeface="Cambria" pitchFamily="18" charset="0"/>
            </a:rPr>
            <a:t> </a:t>
          </a:r>
          <a:r>
            <a:rPr lang="pt-PT" sz="2000" b="1" i="1" dirty="0" smtClean="0">
              <a:effectLst>
                <a:outerShdw blurRad="38100" dist="38100" dir="2700000" algn="tl">
                  <a:srgbClr val="000000">
                    <a:alpha val="43137"/>
                  </a:srgbClr>
                </a:outerShdw>
              </a:effectLst>
              <a:latin typeface="Cambria" pitchFamily="18" charset="0"/>
            </a:rPr>
            <a:t>refinamento</a:t>
          </a:r>
          <a:r>
            <a:rPr lang="pt-PT" sz="2400" b="1" i="1" dirty="0" smtClean="0">
              <a:effectLst>
                <a:outerShdw blurRad="38100" dist="38100" dir="2700000" algn="tl">
                  <a:srgbClr val="000000">
                    <a:alpha val="43137"/>
                  </a:srgbClr>
                </a:outerShdw>
              </a:effectLst>
              <a:latin typeface="Cambria" pitchFamily="18" charset="0"/>
            </a:rPr>
            <a:t> </a:t>
          </a:r>
          <a:endParaRPr lang="pt-PT" sz="2400" b="1" i="1" dirty="0">
            <a:effectLst>
              <a:outerShdw blurRad="38100" dist="38100" dir="2700000" algn="tl">
                <a:srgbClr val="000000">
                  <a:alpha val="43137"/>
                </a:srgbClr>
              </a:outerShdw>
            </a:effectLst>
            <a:latin typeface="Cambria" pitchFamily="18" charset="0"/>
          </a:endParaRPr>
        </a:p>
      </dgm:t>
    </dgm:pt>
    <dgm:pt modelId="{841F382C-34FC-40FF-AA22-9A0C793E05FA}" type="parTrans" cxnId="{85EFC2A0-CC78-4C29-9645-E3BCBC5106B9}">
      <dgm:prSet/>
      <dgm:spPr/>
      <dgm:t>
        <a:bodyPr/>
        <a:lstStyle/>
        <a:p>
          <a:endParaRPr lang="pt-PT" sz="2000">
            <a:latin typeface="Cambria" pitchFamily="18" charset="0"/>
          </a:endParaRPr>
        </a:p>
      </dgm:t>
    </dgm:pt>
    <dgm:pt modelId="{3E0551C1-B206-4360-9D11-C46DE2CD9C7D}" type="sibTrans" cxnId="{85EFC2A0-CC78-4C29-9645-E3BCBC5106B9}">
      <dgm:prSet/>
      <dgm:spPr/>
      <dgm:t>
        <a:bodyPr/>
        <a:lstStyle/>
        <a:p>
          <a:endParaRPr lang="pt-PT" sz="2000">
            <a:latin typeface="Cambria" pitchFamily="18" charset="0"/>
          </a:endParaRPr>
        </a:p>
      </dgm:t>
    </dgm:pt>
    <dgm:pt modelId="{CC8F5FDB-E844-4702-BB34-D5DCF43431D7}">
      <dgm:prSet phldrT="[Texto]" custT="1"/>
      <dgm:spPr>
        <a:solidFill>
          <a:schemeClr val="tx2">
            <a:lumMod val="20000"/>
            <a:lumOff val="80000"/>
            <a:alpha val="90000"/>
          </a:schemeClr>
        </a:solidFill>
      </dgm:spPr>
      <dgm:t>
        <a:bodyPr/>
        <a:lstStyle/>
        <a:p>
          <a:pPr algn="just"/>
          <a:r>
            <a:rPr lang="pt-PT" sz="2000" b="1" u="sng" dirty="0" smtClean="0">
              <a:effectLst>
                <a:outerShdw blurRad="38100" dist="38100" dir="2700000" algn="tl">
                  <a:srgbClr val="000000">
                    <a:alpha val="43137"/>
                  </a:srgbClr>
                </a:outerShdw>
              </a:effectLst>
              <a:latin typeface="Cambria" pitchFamily="18" charset="0"/>
            </a:rPr>
            <a:t>Minimizar</a:t>
          </a:r>
          <a:r>
            <a:rPr lang="pt-PT" sz="2000" dirty="0" smtClean="0">
              <a:latin typeface="Cambria" pitchFamily="18" charset="0"/>
            </a:rPr>
            <a:t> a quantidade de </a:t>
          </a:r>
          <a:r>
            <a:rPr lang="pt-PT" sz="2000" b="1" i="0" dirty="0" smtClean="0">
              <a:latin typeface="Cambria" pitchFamily="18" charset="0"/>
            </a:rPr>
            <a:t>desconforto</a:t>
          </a:r>
          <a:r>
            <a:rPr lang="pt-PT" sz="2000" dirty="0" smtClean="0">
              <a:latin typeface="Cambria" pitchFamily="18" charset="0"/>
            </a:rPr>
            <a:t> ou </a:t>
          </a:r>
          <a:r>
            <a:rPr lang="pt-PT" sz="2000" b="1" dirty="0" smtClean="0">
              <a:latin typeface="Cambria" pitchFamily="18" charset="0"/>
            </a:rPr>
            <a:t>sofrimento</a:t>
          </a:r>
          <a:r>
            <a:rPr lang="pt-PT" sz="2000" dirty="0" smtClean="0">
              <a:latin typeface="Cambria" pitchFamily="18" charset="0"/>
            </a:rPr>
            <a:t> animal</a:t>
          </a:r>
          <a:r>
            <a:rPr lang="pt-PT" sz="2000" i="1" dirty="0" smtClean="0">
              <a:latin typeface="Cambria" pitchFamily="18" charset="0"/>
            </a:rPr>
            <a:t>. </a:t>
          </a:r>
          <a:endParaRPr lang="pt-PT" sz="2000" i="1" dirty="0">
            <a:latin typeface="Cambria" pitchFamily="18" charset="0"/>
          </a:endParaRPr>
        </a:p>
      </dgm:t>
    </dgm:pt>
    <dgm:pt modelId="{FB7477D0-3879-4AB1-99DC-8ED07DF245DD}" type="parTrans" cxnId="{F25631E0-34A3-4934-ACC0-D5878D29041A}">
      <dgm:prSet/>
      <dgm:spPr/>
      <dgm:t>
        <a:bodyPr/>
        <a:lstStyle/>
        <a:p>
          <a:endParaRPr lang="pt-PT" sz="2000">
            <a:latin typeface="Cambria" pitchFamily="18" charset="0"/>
          </a:endParaRPr>
        </a:p>
      </dgm:t>
    </dgm:pt>
    <dgm:pt modelId="{549D45B2-B5FC-4F8B-9B2A-4D7A4D190E2A}" type="sibTrans" cxnId="{F25631E0-34A3-4934-ACC0-D5878D29041A}">
      <dgm:prSet/>
      <dgm:spPr/>
      <dgm:t>
        <a:bodyPr/>
        <a:lstStyle/>
        <a:p>
          <a:endParaRPr lang="pt-PT" sz="2000">
            <a:latin typeface="Cambria" pitchFamily="18" charset="0"/>
          </a:endParaRPr>
        </a:p>
      </dgm:t>
    </dgm:pt>
    <dgm:pt modelId="{521E2AD8-58C8-4C02-98C9-C228B6E3BDD4}">
      <dgm:prSet phldrT="[Texto]" custT="1"/>
      <dgm:spPr>
        <a:solidFill>
          <a:schemeClr val="tx2">
            <a:lumMod val="20000"/>
            <a:lumOff val="80000"/>
            <a:alpha val="90000"/>
          </a:schemeClr>
        </a:solidFill>
      </dgm:spPr>
      <dgm:t>
        <a:bodyPr/>
        <a:lstStyle/>
        <a:p>
          <a:pPr algn="just"/>
          <a:r>
            <a:rPr lang="pt-PT" sz="2000" dirty="0" smtClean="0">
              <a:latin typeface="Cambria" pitchFamily="18" charset="0"/>
            </a:rPr>
            <a:t>Nesse sentido, a utilização de </a:t>
          </a:r>
          <a:r>
            <a:rPr lang="pt-PT" sz="2000" b="1" dirty="0" smtClean="0">
              <a:latin typeface="Cambria" pitchFamily="18" charset="0"/>
            </a:rPr>
            <a:t>drogas</a:t>
          </a:r>
          <a:r>
            <a:rPr lang="pt-PT" sz="2000" dirty="0" smtClean="0">
              <a:latin typeface="Cambria" pitchFamily="18" charset="0"/>
            </a:rPr>
            <a:t> </a:t>
          </a:r>
          <a:r>
            <a:rPr lang="pt-PT" sz="2000" b="1" dirty="0" smtClean="0">
              <a:latin typeface="Cambria" pitchFamily="18" charset="0"/>
            </a:rPr>
            <a:t>anestésicas</a:t>
          </a:r>
          <a:r>
            <a:rPr lang="pt-PT" sz="2000" dirty="0" smtClean="0">
              <a:latin typeface="Cambria" pitchFamily="18" charset="0"/>
            </a:rPr>
            <a:t> ou </a:t>
          </a:r>
          <a:r>
            <a:rPr lang="pt-PT" sz="2000" b="1" dirty="0" smtClean="0">
              <a:latin typeface="Cambria" pitchFamily="18" charset="0"/>
            </a:rPr>
            <a:t>analgésicas</a:t>
          </a:r>
          <a:r>
            <a:rPr lang="pt-PT" sz="2000" dirty="0" smtClean="0">
              <a:latin typeface="Cambria" pitchFamily="18" charset="0"/>
            </a:rPr>
            <a:t> é relevante</a:t>
          </a:r>
          <a:r>
            <a:rPr lang="pt-PT" sz="2000" i="1" dirty="0" smtClean="0">
              <a:latin typeface="Cambria" pitchFamily="18" charset="0"/>
            </a:rPr>
            <a:t>.</a:t>
          </a:r>
          <a:endParaRPr lang="pt-PT" sz="2000" i="1" dirty="0">
            <a:latin typeface="Cambria" pitchFamily="18" charset="0"/>
          </a:endParaRPr>
        </a:p>
      </dgm:t>
    </dgm:pt>
    <dgm:pt modelId="{1281A47D-828D-4252-8B61-97EEE8FE0A8A}" type="parTrans" cxnId="{9B8AF4CC-D21E-464F-B66E-A48B0759BF33}">
      <dgm:prSet/>
      <dgm:spPr/>
      <dgm:t>
        <a:bodyPr/>
        <a:lstStyle/>
        <a:p>
          <a:endParaRPr lang="pt-PT"/>
        </a:p>
      </dgm:t>
    </dgm:pt>
    <dgm:pt modelId="{579C26F2-B941-42EB-94F7-79D1480FD848}" type="sibTrans" cxnId="{9B8AF4CC-D21E-464F-B66E-A48B0759BF33}">
      <dgm:prSet/>
      <dgm:spPr/>
      <dgm:t>
        <a:bodyPr/>
        <a:lstStyle/>
        <a:p>
          <a:endParaRPr lang="pt-PT"/>
        </a:p>
      </dgm:t>
    </dgm:pt>
    <dgm:pt modelId="{5D72B429-F51E-4E3D-BA13-AEEB923026B4}">
      <dgm:prSet phldrT="[Texto]" custT="1"/>
      <dgm:spPr>
        <a:solidFill>
          <a:schemeClr val="tx2">
            <a:lumMod val="20000"/>
            <a:lumOff val="80000"/>
            <a:alpha val="90000"/>
          </a:schemeClr>
        </a:solidFill>
      </dgm:spPr>
      <dgm:t>
        <a:bodyPr/>
        <a:lstStyle/>
        <a:p>
          <a:pPr algn="just"/>
          <a:r>
            <a:rPr lang="pt-PT" sz="2000" dirty="0" smtClean="0">
              <a:latin typeface="Cambria" pitchFamily="18" charset="0"/>
            </a:rPr>
            <a:t>Recurso a </a:t>
          </a:r>
          <a:r>
            <a:rPr lang="pt-PT" sz="2000" b="1" dirty="0" smtClean="0">
              <a:latin typeface="Cambria" pitchFamily="18" charset="0"/>
            </a:rPr>
            <a:t>outros materiais</a:t>
          </a:r>
          <a:r>
            <a:rPr lang="pt-PT" sz="2000" dirty="0" smtClean="0">
              <a:latin typeface="Cambria" pitchFamily="18" charset="0"/>
            </a:rPr>
            <a:t> (microrganismos, manequins, modelos, etc.)</a:t>
          </a:r>
          <a:endParaRPr lang="pt-PT" sz="1800" i="1" dirty="0">
            <a:latin typeface="Cambria" pitchFamily="18" charset="0"/>
          </a:endParaRPr>
        </a:p>
      </dgm:t>
    </dgm:pt>
    <dgm:pt modelId="{8326B2ED-8752-414A-9730-5DD760E28F8F}" type="parTrans" cxnId="{7A714CE0-F8CA-494D-9993-B4700F089B09}">
      <dgm:prSet/>
      <dgm:spPr/>
      <dgm:t>
        <a:bodyPr/>
        <a:lstStyle/>
        <a:p>
          <a:endParaRPr lang="pt-PT"/>
        </a:p>
      </dgm:t>
    </dgm:pt>
    <dgm:pt modelId="{FBC55F45-2A0C-4CD8-8D25-A9B748622AD1}" type="sibTrans" cxnId="{7A714CE0-F8CA-494D-9993-B4700F089B09}">
      <dgm:prSet/>
      <dgm:spPr/>
      <dgm:t>
        <a:bodyPr/>
        <a:lstStyle/>
        <a:p>
          <a:endParaRPr lang="pt-PT"/>
        </a:p>
      </dgm:t>
    </dgm:pt>
    <dgm:pt modelId="{8DE38C5A-E3ED-4D44-BB58-B50DCA2903CA}">
      <dgm:prSet phldrT="[Texto]" custT="1"/>
      <dgm:spPr>
        <a:solidFill>
          <a:schemeClr val="tx2">
            <a:lumMod val="20000"/>
            <a:lumOff val="80000"/>
            <a:alpha val="90000"/>
          </a:schemeClr>
        </a:solidFill>
      </dgm:spPr>
      <dgm:t>
        <a:bodyPr/>
        <a:lstStyle/>
        <a:p>
          <a:pPr algn="l"/>
          <a:r>
            <a:rPr lang="pt-PT" sz="2000" i="0" dirty="0" smtClean="0">
              <a:latin typeface="Cambria" pitchFamily="18" charset="0"/>
            </a:rPr>
            <a:t>Possível com uma "escolha correcta das estratégias"</a:t>
          </a:r>
          <a:r>
            <a:rPr lang="pt-PT" sz="2000" i="1" dirty="0" smtClean="0">
              <a:latin typeface="Cambria" pitchFamily="18" charset="0"/>
            </a:rPr>
            <a:t>. </a:t>
          </a:r>
          <a:endParaRPr lang="pt-PT" sz="2000" i="1" dirty="0">
            <a:latin typeface="Cambria" pitchFamily="18" charset="0"/>
          </a:endParaRPr>
        </a:p>
      </dgm:t>
    </dgm:pt>
    <dgm:pt modelId="{E457E39A-5692-4F6C-AEEB-B202E838B343}" type="parTrans" cxnId="{71169B70-86CC-4127-B294-4AF4EAC3D094}">
      <dgm:prSet/>
      <dgm:spPr/>
      <dgm:t>
        <a:bodyPr/>
        <a:lstStyle/>
        <a:p>
          <a:endParaRPr lang="pt-PT"/>
        </a:p>
      </dgm:t>
    </dgm:pt>
    <dgm:pt modelId="{0CAA87B3-7E3B-42AD-A21D-75212CBA1E79}" type="sibTrans" cxnId="{71169B70-86CC-4127-B294-4AF4EAC3D094}">
      <dgm:prSet/>
      <dgm:spPr/>
      <dgm:t>
        <a:bodyPr/>
        <a:lstStyle/>
        <a:p>
          <a:endParaRPr lang="pt-PT"/>
        </a:p>
      </dgm:t>
    </dgm:pt>
    <dgm:pt modelId="{CCEB3ED0-E946-446D-8DEC-6728897C3C4A}" type="pres">
      <dgm:prSet presAssocID="{FE77778F-BCFE-43A9-AC5A-5046C6B49B4F}" presName="Name0" presStyleCnt="0">
        <dgm:presLayoutVars>
          <dgm:dir/>
          <dgm:animLvl val="lvl"/>
          <dgm:resizeHandles val="exact"/>
        </dgm:presLayoutVars>
      </dgm:prSet>
      <dgm:spPr/>
      <dgm:t>
        <a:bodyPr/>
        <a:lstStyle/>
        <a:p>
          <a:endParaRPr lang="pt-PT"/>
        </a:p>
      </dgm:t>
    </dgm:pt>
    <dgm:pt modelId="{3B6C639E-1840-4FFA-894A-FB943BB90F6E}" type="pres">
      <dgm:prSet presAssocID="{741520AF-BD5B-4BE9-8E5A-B1EB82BF11B9}" presName="composite" presStyleCnt="0"/>
      <dgm:spPr/>
      <dgm:t>
        <a:bodyPr/>
        <a:lstStyle/>
        <a:p>
          <a:endParaRPr lang="pt-PT"/>
        </a:p>
      </dgm:t>
    </dgm:pt>
    <dgm:pt modelId="{FF951291-D6AF-43A2-9F2C-82EC1E7DE8DC}" type="pres">
      <dgm:prSet presAssocID="{741520AF-BD5B-4BE9-8E5A-B1EB82BF11B9}" presName="parTx" presStyleLbl="alignNode1" presStyleIdx="0" presStyleCnt="3" custScaleX="126353" custScaleY="168822" custLinFactNeighborY="-39555">
        <dgm:presLayoutVars>
          <dgm:chMax val="0"/>
          <dgm:chPref val="0"/>
          <dgm:bulletEnabled val="1"/>
        </dgm:presLayoutVars>
      </dgm:prSet>
      <dgm:spPr/>
      <dgm:t>
        <a:bodyPr/>
        <a:lstStyle/>
        <a:p>
          <a:endParaRPr lang="pt-PT"/>
        </a:p>
      </dgm:t>
    </dgm:pt>
    <dgm:pt modelId="{9A9DFB12-9783-443A-9797-D44F20BF8183}" type="pres">
      <dgm:prSet presAssocID="{741520AF-BD5B-4BE9-8E5A-B1EB82BF11B9}" presName="desTx" presStyleLbl="alignAccFollowNode1" presStyleIdx="0" presStyleCnt="3" custScaleX="126353" custLinFactNeighborY="8507">
        <dgm:presLayoutVars>
          <dgm:bulletEnabled val="1"/>
        </dgm:presLayoutVars>
      </dgm:prSet>
      <dgm:spPr/>
      <dgm:t>
        <a:bodyPr/>
        <a:lstStyle/>
        <a:p>
          <a:endParaRPr lang="pt-PT"/>
        </a:p>
      </dgm:t>
    </dgm:pt>
    <dgm:pt modelId="{E24D6333-445E-403F-B5F0-D4F09FAFD4D6}" type="pres">
      <dgm:prSet presAssocID="{D6116C05-4707-4469-AC57-8FC8DE4080D4}" presName="space" presStyleCnt="0"/>
      <dgm:spPr/>
      <dgm:t>
        <a:bodyPr/>
        <a:lstStyle/>
        <a:p>
          <a:endParaRPr lang="pt-PT"/>
        </a:p>
      </dgm:t>
    </dgm:pt>
    <dgm:pt modelId="{71CB1D2D-ED60-47DE-BA1F-9D2E0789C1C3}" type="pres">
      <dgm:prSet presAssocID="{FF0F72A4-D6CA-43F1-814F-232F597F8A95}" presName="composite" presStyleCnt="0"/>
      <dgm:spPr/>
      <dgm:t>
        <a:bodyPr/>
        <a:lstStyle/>
        <a:p>
          <a:endParaRPr lang="pt-PT"/>
        </a:p>
      </dgm:t>
    </dgm:pt>
    <dgm:pt modelId="{5977FF73-DAB9-4802-AD21-C930CA26F030}" type="pres">
      <dgm:prSet presAssocID="{FF0F72A4-D6CA-43F1-814F-232F597F8A95}" presName="parTx" presStyleLbl="alignNode1" presStyleIdx="1" presStyleCnt="3" custScaleX="126353" custScaleY="168822" custLinFactNeighborY="-39555">
        <dgm:presLayoutVars>
          <dgm:chMax val="0"/>
          <dgm:chPref val="0"/>
          <dgm:bulletEnabled val="1"/>
        </dgm:presLayoutVars>
      </dgm:prSet>
      <dgm:spPr/>
      <dgm:t>
        <a:bodyPr/>
        <a:lstStyle/>
        <a:p>
          <a:endParaRPr lang="pt-PT"/>
        </a:p>
      </dgm:t>
    </dgm:pt>
    <dgm:pt modelId="{B5F3C8CA-55F3-42AD-B48D-5C76509E1BC3}" type="pres">
      <dgm:prSet presAssocID="{FF0F72A4-D6CA-43F1-814F-232F597F8A95}" presName="desTx" presStyleLbl="alignAccFollowNode1" presStyleIdx="1" presStyleCnt="3" custScaleX="126353" custLinFactNeighborY="8507">
        <dgm:presLayoutVars>
          <dgm:bulletEnabled val="1"/>
        </dgm:presLayoutVars>
      </dgm:prSet>
      <dgm:spPr/>
      <dgm:t>
        <a:bodyPr/>
        <a:lstStyle/>
        <a:p>
          <a:endParaRPr lang="pt-PT"/>
        </a:p>
      </dgm:t>
    </dgm:pt>
    <dgm:pt modelId="{6E329989-0162-477B-BB25-2758F3A0D9FC}" type="pres">
      <dgm:prSet presAssocID="{077D8792-318F-4A9D-BEFE-7D270824A8E6}" presName="space" presStyleCnt="0"/>
      <dgm:spPr/>
      <dgm:t>
        <a:bodyPr/>
        <a:lstStyle/>
        <a:p>
          <a:endParaRPr lang="pt-PT"/>
        </a:p>
      </dgm:t>
    </dgm:pt>
    <dgm:pt modelId="{71A49CBB-62EC-481F-8881-361CA87613B1}" type="pres">
      <dgm:prSet presAssocID="{399BEB48-06F2-4438-90B4-5E8426AB5C78}" presName="composite" presStyleCnt="0"/>
      <dgm:spPr/>
      <dgm:t>
        <a:bodyPr/>
        <a:lstStyle/>
        <a:p>
          <a:endParaRPr lang="pt-PT"/>
        </a:p>
      </dgm:t>
    </dgm:pt>
    <dgm:pt modelId="{960096A2-AB7F-425B-A488-D42E833F0897}" type="pres">
      <dgm:prSet presAssocID="{399BEB48-06F2-4438-90B4-5E8426AB5C78}" presName="parTx" presStyleLbl="alignNode1" presStyleIdx="2" presStyleCnt="3" custScaleX="126353" custScaleY="168822" custLinFactNeighborY="-39555">
        <dgm:presLayoutVars>
          <dgm:chMax val="0"/>
          <dgm:chPref val="0"/>
          <dgm:bulletEnabled val="1"/>
        </dgm:presLayoutVars>
      </dgm:prSet>
      <dgm:spPr/>
      <dgm:t>
        <a:bodyPr/>
        <a:lstStyle/>
        <a:p>
          <a:endParaRPr lang="pt-PT"/>
        </a:p>
      </dgm:t>
    </dgm:pt>
    <dgm:pt modelId="{8B934088-C1D3-4E4F-A6ED-E904EC7F4EC0}" type="pres">
      <dgm:prSet presAssocID="{399BEB48-06F2-4438-90B4-5E8426AB5C78}" presName="desTx" presStyleLbl="alignAccFollowNode1" presStyleIdx="2" presStyleCnt="3" custScaleX="126353" custLinFactNeighborY="8507">
        <dgm:presLayoutVars>
          <dgm:bulletEnabled val="1"/>
        </dgm:presLayoutVars>
      </dgm:prSet>
      <dgm:spPr/>
      <dgm:t>
        <a:bodyPr/>
        <a:lstStyle/>
        <a:p>
          <a:endParaRPr lang="pt-PT"/>
        </a:p>
      </dgm:t>
    </dgm:pt>
  </dgm:ptLst>
  <dgm:cxnLst>
    <dgm:cxn modelId="{391DAF62-37CD-4638-BA8F-ED105EBB5C69}" type="presOf" srcId="{EE1FCDD5-0DAE-462E-9E26-EA84587E308A}" destId="{9A9DFB12-9783-443A-9797-D44F20BF8183}" srcOrd="0" destOrd="0" presId="urn:microsoft.com/office/officeart/2005/8/layout/hList1"/>
    <dgm:cxn modelId="{85EFC2A0-CC78-4C29-9645-E3BCBC5106B9}" srcId="{FE77778F-BCFE-43A9-AC5A-5046C6B49B4F}" destId="{399BEB48-06F2-4438-90B4-5E8426AB5C78}" srcOrd="2" destOrd="0" parTransId="{841F382C-34FC-40FF-AA22-9A0C793E05FA}" sibTransId="{3E0551C1-B206-4360-9D11-C46DE2CD9C7D}"/>
    <dgm:cxn modelId="{C765BC31-502D-4637-9B20-D1596BFA0D18}" type="presOf" srcId="{FF0F72A4-D6CA-43F1-814F-232F597F8A95}" destId="{5977FF73-DAB9-4802-AD21-C930CA26F030}" srcOrd="0" destOrd="0" presId="urn:microsoft.com/office/officeart/2005/8/layout/hList1"/>
    <dgm:cxn modelId="{671E5083-4585-4302-8F71-1A6B669B3F46}" srcId="{741520AF-BD5B-4BE9-8E5A-B1EB82BF11B9}" destId="{EE1FCDD5-0DAE-462E-9E26-EA84587E308A}" srcOrd="0" destOrd="0" parTransId="{CF31B0FB-A936-4FF0-9ADF-4258AD8A45C7}" sibTransId="{2F731797-AE2E-410C-AA8F-37ABE94C088C}"/>
    <dgm:cxn modelId="{F4E438AC-993A-493B-88BA-DAF5E03C5DA4}" srcId="{FE77778F-BCFE-43A9-AC5A-5046C6B49B4F}" destId="{FF0F72A4-D6CA-43F1-814F-232F597F8A95}" srcOrd="1" destOrd="0" parTransId="{B0F32C1D-7115-4120-B189-1D890B58908F}" sibTransId="{077D8792-318F-4A9D-BEFE-7D270824A8E6}"/>
    <dgm:cxn modelId="{82D333B3-0615-4B31-B648-4196E4B4B739}" type="presOf" srcId="{FC73C543-0EC7-4A71-9003-1C6EE44D106A}" destId="{B5F3C8CA-55F3-42AD-B48D-5C76509E1BC3}" srcOrd="0" destOrd="0" presId="urn:microsoft.com/office/officeart/2005/8/layout/hList1"/>
    <dgm:cxn modelId="{7A714CE0-F8CA-494D-9993-B4700F089B09}" srcId="{741520AF-BD5B-4BE9-8E5A-B1EB82BF11B9}" destId="{5D72B429-F51E-4E3D-BA13-AEEB923026B4}" srcOrd="1" destOrd="0" parTransId="{8326B2ED-8752-414A-9730-5DD760E28F8F}" sibTransId="{FBC55F45-2A0C-4CD8-8D25-A9B748622AD1}"/>
    <dgm:cxn modelId="{2E867E98-9E97-4429-9863-9620B947D740}" type="presOf" srcId="{5D72B429-F51E-4E3D-BA13-AEEB923026B4}" destId="{9A9DFB12-9783-443A-9797-D44F20BF8183}" srcOrd="0" destOrd="1" presId="urn:microsoft.com/office/officeart/2005/8/layout/hList1"/>
    <dgm:cxn modelId="{71169B70-86CC-4127-B294-4AF4EAC3D094}" srcId="{FF0F72A4-D6CA-43F1-814F-232F597F8A95}" destId="{8DE38C5A-E3ED-4D44-BB58-B50DCA2903CA}" srcOrd="1" destOrd="0" parTransId="{E457E39A-5692-4F6C-AEEB-B202E838B343}" sibTransId="{0CAA87B3-7E3B-42AD-A21D-75212CBA1E79}"/>
    <dgm:cxn modelId="{C0608EE6-261D-438B-BDA7-B0B46AD5BA79}" type="presOf" srcId="{521E2AD8-58C8-4C02-98C9-C228B6E3BDD4}" destId="{8B934088-C1D3-4E4F-A6ED-E904EC7F4EC0}" srcOrd="0" destOrd="1" presId="urn:microsoft.com/office/officeart/2005/8/layout/hList1"/>
    <dgm:cxn modelId="{9B8AF4CC-D21E-464F-B66E-A48B0759BF33}" srcId="{399BEB48-06F2-4438-90B4-5E8426AB5C78}" destId="{521E2AD8-58C8-4C02-98C9-C228B6E3BDD4}" srcOrd="1" destOrd="0" parTransId="{1281A47D-828D-4252-8B61-97EEE8FE0A8A}" sibTransId="{579C26F2-B941-42EB-94F7-79D1480FD848}"/>
    <dgm:cxn modelId="{A275FA7B-6C31-4E1C-BD1D-4D53801F6989}" type="presOf" srcId="{741520AF-BD5B-4BE9-8E5A-B1EB82BF11B9}" destId="{FF951291-D6AF-43A2-9F2C-82EC1E7DE8DC}" srcOrd="0" destOrd="0" presId="urn:microsoft.com/office/officeart/2005/8/layout/hList1"/>
    <dgm:cxn modelId="{23203313-CC9C-4A71-B8E7-06DBD981DD55}" type="presOf" srcId="{FE77778F-BCFE-43A9-AC5A-5046C6B49B4F}" destId="{CCEB3ED0-E946-446D-8DEC-6728897C3C4A}" srcOrd="0" destOrd="0" presId="urn:microsoft.com/office/officeart/2005/8/layout/hList1"/>
    <dgm:cxn modelId="{F25631E0-34A3-4934-ACC0-D5878D29041A}" srcId="{399BEB48-06F2-4438-90B4-5E8426AB5C78}" destId="{CC8F5FDB-E844-4702-BB34-D5DCF43431D7}" srcOrd="0" destOrd="0" parTransId="{FB7477D0-3879-4AB1-99DC-8ED07DF245DD}" sibTransId="{549D45B2-B5FC-4F8B-9B2A-4D7A4D190E2A}"/>
    <dgm:cxn modelId="{B48F92A4-C8C2-41D3-A5C6-7862B8464544}" type="presOf" srcId="{CC8F5FDB-E844-4702-BB34-D5DCF43431D7}" destId="{8B934088-C1D3-4E4F-A6ED-E904EC7F4EC0}" srcOrd="0" destOrd="0" presId="urn:microsoft.com/office/officeart/2005/8/layout/hList1"/>
    <dgm:cxn modelId="{D363254A-F1FB-4A11-BED2-D6EDB0C4426F}" srcId="{FF0F72A4-D6CA-43F1-814F-232F597F8A95}" destId="{FC73C543-0EC7-4A71-9003-1C6EE44D106A}" srcOrd="0" destOrd="0" parTransId="{339E6738-AAE0-4121-8CB3-5DA606E53357}" sibTransId="{0C1E378C-9466-42F9-8552-652D3100B747}"/>
    <dgm:cxn modelId="{9B25820C-9333-455E-9D4C-38FF7EB64AFC}" type="presOf" srcId="{399BEB48-06F2-4438-90B4-5E8426AB5C78}" destId="{960096A2-AB7F-425B-A488-D42E833F0897}" srcOrd="0" destOrd="0" presId="urn:microsoft.com/office/officeart/2005/8/layout/hList1"/>
    <dgm:cxn modelId="{843A30AB-C50A-494B-A5F7-C660DD697F23}" type="presOf" srcId="{8DE38C5A-E3ED-4D44-BB58-B50DCA2903CA}" destId="{B5F3C8CA-55F3-42AD-B48D-5C76509E1BC3}" srcOrd="0" destOrd="1" presId="urn:microsoft.com/office/officeart/2005/8/layout/hList1"/>
    <dgm:cxn modelId="{055F7597-E18C-4D39-80D1-1CFCCE5F2FDE}" srcId="{FE77778F-BCFE-43A9-AC5A-5046C6B49B4F}" destId="{741520AF-BD5B-4BE9-8E5A-B1EB82BF11B9}" srcOrd="0" destOrd="0" parTransId="{DDD19B22-3117-46CA-AF7E-61B194E420D8}" sibTransId="{D6116C05-4707-4469-AC57-8FC8DE4080D4}"/>
    <dgm:cxn modelId="{DC5B0055-FF10-4BAC-A787-09BDEB54DB80}" type="presParOf" srcId="{CCEB3ED0-E946-446D-8DEC-6728897C3C4A}" destId="{3B6C639E-1840-4FFA-894A-FB943BB90F6E}" srcOrd="0" destOrd="0" presId="urn:microsoft.com/office/officeart/2005/8/layout/hList1"/>
    <dgm:cxn modelId="{8EC55BD4-3768-4A9F-8953-32C6BE22EE35}" type="presParOf" srcId="{3B6C639E-1840-4FFA-894A-FB943BB90F6E}" destId="{FF951291-D6AF-43A2-9F2C-82EC1E7DE8DC}" srcOrd="0" destOrd="0" presId="urn:microsoft.com/office/officeart/2005/8/layout/hList1"/>
    <dgm:cxn modelId="{7306ECEB-EBE0-48F3-857A-F2ED75950D6A}" type="presParOf" srcId="{3B6C639E-1840-4FFA-894A-FB943BB90F6E}" destId="{9A9DFB12-9783-443A-9797-D44F20BF8183}" srcOrd="1" destOrd="0" presId="urn:microsoft.com/office/officeart/2005/8/layout/hList1"/>
    <dgm:cxn modelId="{D86CBD07-198F-4465-BF34-1DA2FBDCFAEA}" type="presParOf" srcId="{CCEB3ED0-E946-446D-8DEC-6728897C3C4A}" destId="{E24D6333-445E-403F-B5F0-D4F09FAFD4D6}" srcOrd="1" destOrd="0" presId="urn:microsoft.com/office/officeart/2005/8/layout/hList1"/>
    <dgm:cxn modelId="{2DF3E323-F03E-4BFF-8EB6-CD47CB47C566}" type="presParOf" srcId="{CCEB3ED0-E946-446D-8DEC-6728897C3C4A}" destId="{71CB1D2D-ED60-47DE-BA1F-9D2E0789C1C3}" srcOrd="2" destOrd="0" presId="urn:microsoft.com/office/officeart/2005/8/layout/hList1"/>
    <dgm:cxn modelId="{B958B504-2536-4098-9A0A-47113CDE1A14}" type="presParOf" srcId="{71CB1D2D-ED60-47DE-BA1F-9D2E0789C1C3}" destId="{5977FF73-DAB9-4802-AD21-C930CA26F030}" srcOrd="0" destOrd="0" presId="urn:microsoft.com/office/officeart/2005/8/layout/hList1"/>
    <dgm:cxn modelId="{2473566F-9307-4959-8903-6A0940A0A9AC}" type="presParOf" srcId="{71CB1D2D-ED60-47DE-BA1F-9D2E0789C1C3}" destId="{B5F3C8CA-55F3-42AD-B48D-5C76509E1BC3}" srcOrd="1" destOrd="0" presId="urn:microsoft.com/office/officeart/2005/8/layout/hList1"/>
    <dgm:cxn modelId="{168F73BC-E466-4882-9851-62D73CEA1BDD}" type="presParOf" srcId="{CCEB3ED0-E946-446D-8DEC-6728897C3C4A}" destId="{6E329989-0162-477B-BB25-2758F3A0D9FC}" srcOrd="3" destOrd="0" presId="urn:microsoft.com/office/officeart/2005/8/layout/hList1"/>
    <dgm:cxn modelId="{A4BDF4AF-BF99-4DD9-9E53-12BF380B41B8}" type="presParOf" srcId="{CCEB3ED0-E946-446D-8DEC-6728897C3C4A}" destId="{71A49CBB-62EC-481F-8881-361CA87613B1}" srcOrd="4" destOrd="0" presId="urn:microsoft.com/office/officeart/2005/8/layout/hList1"/>
    <dgm:cxn modelId="{EDB8DAF1-DB9A-4801-844C-B06DE57816CA}" type="presParOf" srcId="{71A49CBB-62EC-481F-8881-361CA87613B1}" destId="{960096A2-AB7F-425B-A488-D42E833F0897}" srcOrd="0" destOrd="0" presId="urn:microsoft.com/office/officeart/2005/8/layout/hList1"/>
    <dgm:cxn modelId="{2D82A931-2F73-4724-BF5C-D97020931B08}" type="presParOf" srcId="{71A49CBB-62EC-481F-8881-361CA87613B1}" destId="{8B934088-C1D3-4E4F-A6ED-E904EC7F4EC0}"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797AD-104B-4D1F-84D8-27BFC18CD0A4}" type="doc">
      <dgm:prSet loTypeId="urn:microsoft.com/office/officeart/2005/8/layout/hList1" loCatId="list" qsTypeId="urn:microsoft.com/office/officeart/2005/8/quickstyle/3d3" qsCatId="3D" csTypeId="urn:microsoft.com/office/officeart/2005/8/colors/accent1_2#1" csCatId="accent1" phldr="1"/>
      <dgm:spPr/>
      <dgm:t>
        <a:bodyPr/>
        <a:lstStyle/>
        <a:p>
          <a:endParaRPr lang="pt-PT"/>
        </a:p>
      </dgm:t>
    </dgm:pt>
    <dgm:pt modelId="{9ED82EA9-E76E-4DBA-8CB5-6528C9AA6A49}">
      <dgm:prSet phldrT="[Texto]" custT="1"/>
      <dgm:spPr>
        <a:solidFill>
          <a:srgbClr val="009900"/>
        </a:solidFill>
      </dgm:spPr>
      <dgm:t>
        <a:bodyPr/>
        <a:lstStyle/>
        <a:p>
          <a:r>
            <a:rPr lang="pt-PT" sz="2800" b="1" dirty="0" smtClean="0">
              <a:effectLst>
                <a:outerShdw blurRad="38100" dist="38100" dir="2700000" algn="tl">
                  <a:srgbClr val="000000">
                    <a:alpha val="43137"/>
                  </a:srgbClr>
                </a:outerShdw>
              </a:effectLst>
              <a:latin typeface="Cambria" pitchFamily="18" charset="0"/>
            </a:rPr>
            <a:t>A Favor</a:t>
          </a:r>
          <a:endParaRPr lang="pt-PT" sz="2800" b="1" dirty="0">
            <a:effectLst>
              <a:outerShdw blurRad="38100" dist="38100" dir="2700000" algn="tl">
                <a:srgbClr val="000000">
                  <a:alpha val="43137"/>
                </a:srgbClr>
              </a:outerShdw>
            </a:effectLst>
            <a:latin typeface="Cambria" pitchFamily="18" charset="0"/>
          </a:endParaRPr>
        </a:p>
      </dgm:t>
    </dgm:pt>
    <dgm:pt modelId="{F351B9E1-093E-4A84-BF4D-0F9942FFD272}" type="parTrans" cxnId="{101680C9-7F6C-4725-A42B-5FC1F7C9CE43}">
      <dgm:prSet/>
      <dgm:spPr/>
      <dgm:t>
        <a:bodyPr/>
        <a:lstStyle/>
        <a:p>
          <a:endParaRPr lang="pt-PT">
            <a:latin typeface="Cambria" pitchFamily="18" charset="0"/>
          </a:endParaRPr>
        </a:p>
      </dgm:t>
    </dgm:pt>
    <dgm:pt modelId="{2015A270-916B-4BB7-9189-14E695292396}" type="sibTrans" cxnId="{101680C9-7F6C-4725-A42B-5FC1F7C9CE43}">
      <dgm:prSet/>
      <dgm:spPr/>
      <dgm:t>
        <a:bodyPr/>
        <a:lstStyle/>
        <a:p>
          <a:endParaRPr lang="pt-PT">
            <a:latin typeface="Cambria" pitchFamily="18" charset="0"/>
          </a:endParaRPr>
        </a:p>
      </dgm:t>
    </dgm:pt>
    <dgm:pt modelId="{A6CF7BDF-5C70-4F69-815E-E3B793BBAECA}">
      <dgm:prSet phldrT="[Texto]" custT="1"/>
      <dgm:spPr>
        <a:solidFill>
          <a:schemeClr val="accent3">
            <a:lumMod val="20000"/>
            <a:lumOff val="80000"/>
            <a:alpha val="90000"/>
          </a:schemeClr>
        </a:solidFill>
      </dgm:spPr>
      <dgm:t>
        <a:bodyPr/>
        <a:lstStyle/>
        <a:p>
          <a:pPr algn="just"/>
          <a:r>
            <a:rPr lang="pt-PT" sz="1800" dirty="0" smtClean="0">
              <a:latin typeface="Cambria" pitchFamily="18" charset="0"/>
            </a:rPr>
            <a:t>Organismos vivos são o </a:t>
          </a:r>
          <a:r>
            <a:rPr lang="pt-PT" sz="1800" b="1" dirty="0" smtClean="0">
              <a:latin typeface="Cambria" pitchFamily="18" charset="0"/>
            </a:rPr>
            <a:t>melhor meio de entender </a:t>
          </a:r>
          <a:r>
            <a:rPr lang="pt-PT" sz="1800" dirty="0" smtClean="0">
              <a:latin typeface="Cambria" pitchFamily="18" charset="0"/>
            </a:rPr>
            <a:t>a sua própria estrutura e função</a:t>
          </a:r>
          <a:endParaRPr lang="pt-PT" sz="1800" dirty="0">
            <a:latin typeface="Cambria" pitchFamily="18" charset="0"/>
          </a:endParaRPr>
        </a:p>
      </dgm:t>
    </dgm:pt>
    <dgm:pt modelId="{BF85EDA9-E7C0-4D83-B165-5EC850152861}" type="parTrans" cxnId="{07819F1B-B1B6-4616-B60D-9E8D4DC1B455}">
      <dgm:prSet/>
      <dgm:spPr/>
      <dgm:t>
        <a:bodyPr/>
        <a:lstStyle/>
        <a:p>
          <a:endParaRPr lang="pt-PT">
            <a:latin typeface="Cambria" pitchFamily="18" charset="0"/>
          </a:endParaRPr>
        </a:p>
      </dgm:t>
    </dgm:pt>
    <dgm:pt modelId="{F7022F76-23CF-48D0-8335-14B772917DEE}" type="sibTrans" cxnId="{07819F1B-B1B6-4616-B60D-9E8D4DC1B455}">
      <dgm:prSet/>
      <dgm:spPr/>
      <dgm:t>
        <a:bodyPr/>
        <a:lstStyle/>
        <a:p>
          <a:endParaRPr lang="pt-PT">
            <a:latin typeface="Cambria" pitchFamily="18" charset="0"/>
          </a:endParaRPr>
        </a:p>
      </dgm:t>
    </dgm:pt>
    <dgm:pt modelId="{3D3597F1-0A84-4E26-8702-2BC525BDF852}">
      <dgm:prSet phldrT="[Texto]" custT="1"/>
      <dgm:spPr>
        <a:solidFill>
          <a:schemeClr val="accent3">
            <a:lumMod val="20000"/>
            <a:lumOff val="80000"/>
            <a:alpha val="90000"/>
          </a:schemeClr>
        </a:solidFill>
      </dgm:spPr>
      <dgm:t>
        <a:bodyPr/>
        <a:lstStyle/>
        <a:p>
          <a:pPr algn="just"/>
          <a:r>
            <a:rPr lang="pt-PT" sz="1800" b="1" dirty="0" smtClean="0">
              <a:latin typeface="Cambria" pitchFamily="18" charset="0"/>
            </a:rPr>
            <a:t>Nada substitui</a:t>
          </a:r>
          <a:r>
            <a:rPr lang="pt-PT" sz="1800" dirty="0" smtClean="0">
              <a:latin typeface="Cambria" pitchFamily="18" charset="0"/>
            </a:rPr>
            <a:t> poder manipular e visualizar directamente um organismo vivo</a:t>
          </a:r>
          <a:endParaRPr lang="pt-PT" sz="1800" dirty="0">
            <a:latin typeface="Cambria" pitchFamily="18" charset="0"/>
          </a:endParaRPr>
        </a:p>
      </dgm:t>
    </dgm:pt>
    <dgm:pt modelId="{A9124FAF-E74D-42F1-A029-63DC07BF6E0A}" type="parTrans" cxnId="{7202E748-1A47-49B1-9C1F-A3F496805EF1}">
      <dgm:prSet/>
      <dgm:spPr/>
      <dgm:t>
        <a:bodyPr/>
        <a:lstStyle/>
        <a:p>
          <a:endParaRPr lang="pt-PT">
            <a:latin typeface="Cambria" pitchFamily="18" charset="0"/>
          </a:endParaRPr>
        </a:p>
      </dgm:t>
    </dgm:pt>
    <dgm:pt modelId="{6E168A76-0EFC-4B21-B014-4F347AA9068F}" type="sibTrans" cxnId="{7202E748-1A47-49B1-9C1F-A3F496805EF1}">
      <dgm:prSet/>
      <dgm:spPr/>
      <dgm:t>
        <a:bodyPr/>
        <a:lstStyle/>
        <a:p>
          <a:endParaRPr lang="pt-PT">
            <a:latin typeface="Cambria" pitchFamily="18" charset="0"/>
          </a:endParaRPr>
        </a:p>
      </dgm:t>
    </dgm:pt>
    <dgm:pt modelId="{251F0F9B-AE4E-4673-91E7-25DB5E93A679}">
      <dgm:prSet phldrT="[Texto]" custT="1"/>
      <dgm:spPr>
        <a:solidFill>
          <a:srgbClr val="C00000"/>
        </a:solidFill>
      </dgm:spPr>
      <dgm:t>
        <a:bodyPr/>
        <a:lstStyle/>
        <a:p>
          <a:r>
            <a:rPr lang="pt-PT" sz="2800" b="1" dirty="0" smtClean="0">
              <a:effectLst>
                <a:outerShdw blurRad="38100" dist="38100" dir="2700000" algn="tl">
                  <a:srgbClr val="000000">
                    <a:alpha val="43137"/>
                  </a:srgbClr>
                </a:outerShdw>
              </a:effectLst>
              <a:latin typeface="Cambria" pitchFamily="18" charset="0"/>
            </a:rPr>
            <a:t>Contra</a:t>
          </a:r>
          <a:endParaRPr lang="pt-PT" sz="2400" b="1" dirty="0">
            <a:effectLst>
              <a:outerShdw blurRad="38100" dist="38100" dir="2700000" algn="tl">
                <a:srgbClr val="000000">
                  <a:alpha val="43137"/>
                </a:srgbClr>
              </a:outerShdw>
            </a:effectLst>
            <a:latin typeface="Cambria" pitchFamily="18" charset="0"/>
          </a:endParaRPr>
        </a:p>
      </dgm:t>
    </dgm:pt>
    <dgm:pt modelId="{1309E994-1897-41FB-8F75-1C465ED1A5F7}" type="parTrans" cxnId="{02BADEDD-F180-4BE9-AE6C-8455E749152E}">
      <dgm:prSet/>
      <dgm:spPr/>
      <dgm:t>
        <a:bodyPr/>
        <a:lstStyle/>
        <a:p>
          <a:endParaRPr lang="pt-PT">
            <a:latin typeface="Cambria" pitchFamily="18" charset="0"/>
          </a:endParaRPr>
        </a:p>
      </dgm:t>
    </dgm:pt>
    <dgm:pt modelId="{E32364DB-BD08-4A32-87F2-7C1E86E91CB7}" type="sibTrans" cxnId="{02BADEDD-F180-4BE9-AE6C-8455E749152E}">
      <dgm:prSet/>
      <dgm:spPr/>
      <dgm:t>
        <a:bodyPr/>
        <a:lstStyle/>
        <a:p>
          <a:endParaRPr lang="pt-PT">
            <a:latin typeface="Cambria" pitchFamily="18" charset="0"/>
          </a:endParaRPr>
        </a:p>
      </dgm:t>
    </dgm:pt>
    <dgm:pt modelId="{ACA8CE99-40D6-4278-B979-F030099D3D3D}">
      <dgm:prSet phldrT="[Texto]" custT="1"/>
      <dgm:spPr>
        <a:solidFill>
          <a:schemeClr val="accent2">
            <a:lumMod val="20000"/>
            <a:lumOff val="80000"/>
            <a:alpha val="90000"/>
          </a:schemeClr>
        </a:solidFill>
      </dgm:spPr>
      <dgm:t>
        <a:bodyPr/>
        <a:lstStyle/>
        <a:p>
          <a:pPr algn="just"/>
          <a:r>
            <a:rPr lang="pt-PT" sz="1800" dirty="0" smtClean="0">
              <a:latin typeface="Cambria" pitchFamily="18" charset="0"/>
            </a:rPr>
            <a:t>Muitas vezes, </a:t>
          </a:r>
          <a:r>
            <a:rPr lang="pt-PT" sz="1800" b="1" dirty="0" smtClean="0">
              <a:latin typeface="Cambria" pitchFamily="18" charset="0"/>
            </a:rPr>
            <a:t>não são respeitados os direitos do animal</a:t>
          </a:r>
          <a:r>
            <a:rPr lang="pt-PT" sz="1800" dirty="0" smtClean="0">
              <a:latin typeface="Cambria" pitchFamily="18" charset="0"/>
            </a:rPr>
            <a:t> quanto a bem-estar, controlo da dor, stress e prática da eutanásia</a:t>
          </a:r>
          <a:endParaRPr lang="pt-PT" sz="1800" dirty="0">
            <a:latin typeface="Cambria" pitchFamily="18" charset="0"/>
          </a:endParaRPr>
        </a:p>
      </dgm:t>
    </dgm:pt>
    <dgm:pt modelId="{F0CFA261-12F6-43AE-8BF0-E22EE6648CE1}" type="parTrans" cxnId="{FCAE3F8F-F55C-429F-BC37-7A15F4048918}">
      <dgm:prSet/>
      <dgm:spPr/>
      <dgm:t>
        <a:bodyPr/>
        <a:lstStyle/>
        <a:p>
          <a:endParaRPr lang="pt-PT">
            <a:latin typeface="Cambria" pitchFamily="18" charset="0"/>
          </a:endParaRPr>
        </a:p>
      </dgm:t>
    </dgm:pt>
    <dgm:pt modelId="{4B0581CB-E432-4190-A571-CC0E977CE9E3}" type="sibTrans" cxnId="{FCAE3F8F-F55C-429F-BC37-7A15F4048918}">
      <dgm:prSet/>
      <dgm:spPr/>
      <dgm:t>
        <a:bodyPr/>
        <a:lstStyle/>
        <a:p>
          <a:endParaRPr lang="pt-PT">
            <a:latin typeface="Cambria" pitchFamily="18" charset="0"/>
          </a:endParaRPr>
        </a:p>
      </dgm:t>
    </dgm:pt>
    <dgm:pt modelId="{E6CEE9A7-C08A-41A7-BB2C-E1505AF70754}">
      <dgm:prSet phldrT="[Texto]" custT="1"/>
      <dgm:spPr>
        <a:solidFill>
          <a:schemeClr val="accent2">
            <a:lumMod val="20000"/>
            <a:lumOff val="80000"/>
            <a:alpha val="90000"/>
          </a:schemeClr>
        </a:solidFill>
      </dgm:spPr>
      <dgm:t>
        <a:bodyPr/>
        <a:lstStyle/>
        <a:p>
          <a:pPr algn="just"/>
          <a:r>
            <a:rPr lang="pt-PT" sz="1800" dirty="0" smtClean="0">
              <a:latin typeface="Cambria" pitchFamily="18" charset="0"/>
            </a:rPr>
            <a:t>Impossibilidade de o aluno ter uma </a:t>
          </a:r>
          <a:r>
            <a:rPr lang="pt-PT" sz="1800" b="1" dirty="0" smtClean="0">
              <a:latin typeface="Cambria" pitchFamily="18" charset="0"/>
            </a:rPr>
            <a:t>conduta que vá de encontro à sua moral</a:t>
          </a:r>
          <a:r>
            <a:rPr lang="pt-PT" sz="1800" dirty="0" smtClean="0">
              <a:latin typeface="Cambria" pitchFamily="18" charset="0"/>
            </a:rPr>
            <a:t> – medo de represália</a:t>
          </a:r>
          <a:endParaRPr lang="pt-PT" sz="1800" dirty="0">
            <a:latin typeface="Cambria" pitchFamily="18" charset="0"/>
          </a:endParaRPr>
        </a:p>
      </dgm:t>
    </dgm:pt>
    <dgm:pt modelId="{313D721E-0DAE-461C-9B95-44F5971DFCB0}" type="parTrans" cxnId="{B5FAFD47-9368-42E9-946C-F0CC69F2D38F}">
      <dgm:prSet/>
      <dgm:spPr/>
      <dgm:t>
        <a:bodyPr/>
        <a:lstStyle/>
        <a:p>
          <a:endParaRPr lang="pt-PT">
            <a:latin typeface="Cambria" pitchFamily="18" charset="0"/>
          </a:endParaRPr>
        </a:p>
      </dgm:t>
    </dgm:pt>
    <dgm:pt modelId="{368CF791-BFDC-4E47-BAE1-30617F3A9789}" type="sibTrans" cxnId="{B5FAFD47-9368-42E9-946C-F0CC69F2D38F}">
      <dgm:prSet/>
      <dgm:spPr/>
      <dgm:t>
        <a:bodyPr/>
        <a:lstStyle/>
        <a:p>
          <a:endParaRPr lang="pt-PT">
            <a:latin typeface="Cambria" pitchFamily="18" charset="0"/>
          </a:endParaRPr>
        </a:p>
      </dgm:t>
    </dgm:pt>
    <dgm:pt modelId="{2B9BB0B0-8BA1-46D7-A707-CB2C0CF06F63}">
      <dgm:prSet phldrT="[Texto]" custT="1"/>
      <dgm:spPr>
        <a:solidFill>
          <a:schemeClr val="accent3">
            <a:lumMod val="20000"/>
            <a:lumOff val="80000"/>
            <a:alpha val="90000"/>
          </a:schemeClr>
        </a:solidFill>
      </dgm:spPr>
      <dgm:t>
        <a:bodyPr/>
        <a:lstStyle/>
        <a:p>
          <a:pPr algn="just"/>
          <a:r>
            <a:rPr lang="pt-PT" sz="1800" b="1" dirty="0" smtClean="0">
              <a:latin typeface="Cambria" pitchFamily="18" charset="0"/>
            </a:rPr>
            <a:t>Maior possibilidade de interacção </a:t>
          </a:r>
          <a:r>
            <a:rPr lang="pt-PT" sz="1800" dirty="0" smtClean="0">
              <a:latin typeface="Cambria" pitchFamily="18" charset="0"/>
            </a:rPr>
            <a:t>com a realidade – comportamento animal/reactividade aos estímulos</a:t>
          </a:r>
          <a:endParaRPr lang="pt-PT" sz="1800" dirty="0">
            <a:latin typeface="Cambria" pitchFamily="18" charset="0"/>
          </a:endParaRPr>
        </a:p>
      </dgm:t>
    </dgm:pt>
    <dgm:pt modelId="{D0404FC6-ABBD-4636-9596-5FC5ABE290B9}" type="parTrans" cxnId="{A9C3A3E8-92B7-463A-A484-EE214224069D}">
      <dgm:prSet/>
      <dgm:spPr/>
      <dgm:t>
        <a:bodyPr/>
        <a:lstStyle/>
        <a:p>
          <a:endParaRPr lang="pt-PT">
            <a:latin typeface="Cambria" pitchFamily="18" charset="0"/>
          </a:endParaRPr>
        </a:p>
      </dgm:t>
    </dgm:pt>
    <dgm:pt modelId="{C090DDBF-9E05-499B-A974-49FFE9266CBB}" type="sibTrans" cxnId="{A9C3A3E8-92B7-463A-A484-EE214224069D}">
      <dgm:prSet/>
      <dgm:spPr/>
      <dgm:t>
        <a:bodyPr/>
        <a:lstStyle/>
        <a:p>
          <a:endParaRPr lang="pt-PT">
            <a:latin typeface="Cambria" pitchFamily="18" charset="0"/>
          </a:endParaRPr>
        </a:p>
      </dgm:t>
    </dgm:pt>
    <dgm:pt modelId="{306AB672-5365-4929-8567-419623269D81}">
      <dgm:prSet phldrT="[Texto]" custT="1"/>
      <dgm:spPr>
        <a:solidFill>
          <a:schemeClr val="accent2">
            <a:lumMod val="20000"/>
            <a:lumOff val="80000"/>
            <a:alpha val="90000"/>
          </a:schemeClr>
        </a:solidFill>
      </dgm:spPr>
      <dgm:t>
        <a:bodyPr/>
        <a:lstStyle/>
        <a:p>
          <a:pPr algn="just"/>
          <a:r>
            <a:rPr lang="pt-PT" sz="1800" dirty="0" smtClean="0">
              <a:latin typeface="Cambria" pitchFamily="18" charset="0"/>
            </a:rPr>
            <a:t>Existência de </a:t>
          </a:r>
          <a:r>
            <a:rPr lang="pt-PT" sz="1800" b="1" dirty="0" smtClean="0">
              <a:latin typeface="Cambria" pitchFamily="18" charset="0"/>
            </a:rPr>
            <a:t>modelos que simulam eficazmente a realidade</a:t>
          </a:r>
          <a:endParaRPr lang="pt-PT" sz="1800" b="1" dirty="0">
            <a:latin typeface="Cambria" pitchFamily="18" charset="0"/>
          </a:endParaRPr>
        </a:p>
      </dgm:t>
    </dgm:pt>
    <dgm:pt modelId="{1D27F5E0-5179-404D-A51D-5687D97E28A5}" type="parTrans" cxnId="{FA00A3E5-981C-45CA-9A14-EE68A301A9EE}">
      <dgm:prSet/>
      <dgm:spPr/>
      <dgm:t>
        <a:bodyPr/>
        <a:lstStyle/>
        <a:p>
          <a:endParaRPr lang="pt-PT">
            <a:latin typeface="Cambria" pitchFamily="18" charset="0"/>
          </a:endParaRPr>
        </a:p>
      </dgm:t>
    </dgm:pt>
    <dgm:pt modelId="{B986FA5E-162C-4532-A5B6-93E8192D7ECA}" type="sibTrans" cxnId="{FA00A3E5-981C-45CA-9A14-EE68A301A9EE}">
      <dgm:prSet/>
      <dgm:spPr/>
      <dgm:t>
        <a:bodyPr/>
        <a:lstStyle/>
        <a:p>
          <a:endParaRPr lang="pt-PT">
            <a:latin typeface="Cambria" pitchFamily="18" charset="0"/>
          </a:endParaRPr>
        </a:p>
      </dgm:t>
    </dgm:pt>
    <dgm:pt modelId="{0D94659D-251E-4DD2-8C99-4CF21E4A7B6C}">
      <dgm:prSet phldrT="[Texto]" custT="1"/>
      <dgm:spPr>
        <a:solidFill>
          <a:schemeClr val="accent2">
            <a:lumMod val="20000"/>
            <a:lumOff val="80000"/>
            <a:alpha val="90000"/>
          </a:schemeClr>
        </a:solidFill>
      </dgm:spPr>
      <dgm:t>
        <a:bodyPr/>
        <a:lstStyle/>
        <a:p>
          <a:pPr algn="just"/>
          <a:r>
            <a:rPr lang="pt-PT" sz="1800" b="1" dirty="0" smtClean="0">
              <a:latin typeface="Cambria" pitchFamily="18" charset="0"/>
            </a:rPr>
            <a:t>Uso excessivo de animais </a:t>
          </a:r>
          <a:r>
            <a:rPr lang="pt-PT" sz="1800" dirty="0" smtClean="0">
              <a:latin typeface="Cambria" pitchFamily="18" charset="0"/>
            </a:rPr>
            <a:t>sem que a situação o justifique – uso de animais para demonstrar relações </a:t>
          </a:r>
          <a:r>
            <a:rPr lang="pt-PT" sz="1800" dirty="0" err="1" smtClean="0">
              <a:latin typeface="Cambria" pitchFamily="18" charset="0"/>
            </a:rPr>
            <a:t>causa-efeito</a:t>
          </a:r>
          <a:r>
            <a:rPr lang="pt-PT" sz="1800" dirty="0" smtClean="0">
              <a:latin typeface="Cambria" pitchFamily="18" charset="0"/>
            </a:rPr>
            <a:t> já provadas</a:t>
          </a:r>
          <a:endParaRPr lang="pt-PT" sz="1800" dirty="0">
            <a:latin typeface="Cambria" pitchFamily="18" charset="0"/>
          </a:endParaRPr>
        </a:p>
      </dgm:t>
    </dgm:pt>
    <dgm:pt modelId="{D186CFAA-DEA2-4EAB-A874-F19CB01184DA}" type="parTrans" cxnId="{6490915E-8547-43AE-9359-459D22D8FF28}">
      <dgm:prSet/>
      <dgm:spPr/>
      <dgm:t>
        <a:bodyPr/>
        <a:lstStyle/>
        <a:p>
          <a:endParaRPr lang="pt-PT">
            <a:latin typeface="Cambria" pitchFamily="18" charset="0"/>
          </a:endParaRPr>
        </a:p>
      </dgm:t>
    </dgm:pt>
    <dgm:pt modelId="{BE600797-6DD6-41E6-848B-34204397954A}" type="sibTrans" cxnId="{6490915E-8547-43AE-9359-459D22D8FF28}">
      <dgm:prSet/>
      <dgm:spPr/>
      <dgm:t>
        <a:bodyPr/>
        <a:lstStyle/>
        <a:p>
          <a:endParaRPr lang="pt-PT">
            <a:latin typeface="Cambria" pitchFamily="18" charset="0"/>
          </a:endParaRPr>
        </a:p>
      </dgm:t>
    </dgm:pt>
    <dgm:pt modelId="{94F32B7F-EB8A-4F56-A4BC-B562F8CB2AF2}">
      <dgm:prSet phldrT="[Texto]" custT="1"/>
      <dgm:spPr>
        <a:solidFill>
          <a:schemeClr val="accent3">
            <a:lumMod val="20000"/>
            <a:lumOff val="80000"/>
            <a:alpha val="90000"/>
          </a:schemeClr>
        </a:solidFill>
      </dgm:spPr>
      <dgm:t>
        <a:bodyPr/>
        <a:lstStyle/>
        <a:p>
          <a:pPr algn="just"/>
          <a:r>
            <a:rPr lang="pt-PT" sz="1800" b="1" dirty="0" smtClean="0">
              <a:latin typeface="Cambria" pitchFamily="18" charset="0"/>
            </a:rPr>
            <a:t>Maior facilidade de memorização </a:t>
          </a:r>
          <a:r>
            <a:rPr lang="pt-PT" sz="1800" dirty="0" smtClean="0">
              <a:latin typeface="Cambria" pitchFamily="18" charset="0"/>
            </a:rPr>
            <a:t>de procedimentos</a:t>
          </a:r>
          <a:endParaRPr lang="pt-PT" sz="1800" dirty="0">
            <a:latin typeface="Cambria" pitchFamily="18" charset="0"/>
          </a:endParaRPr>
        </a:p>
      </dgm:t>
    </dgm:pt>
    <dgm:pt modelId="{D438303E-4691-4D3F-9BEC-013E81A37DA8}" type="parTrans" cxnId="{321A9181-8722-4114-A619-83D0A798C2C1}">
      <dgm:prSet/>
      <dgm:spPr/>
      <dgm:t>
        <a:bodyPr/>
        <a:lstStyle/>
        <a:p>
          <a:endParaRPr lang="pt-PT">
            <a:latin typeface="Cambria" pitchFamily="18" charset="0"/>
          </a:endParaRPr>
        </a:p>
      </dgm:t>
    </dgm:pt>
    <dgm:pt modelId="{584837E8-516A-44BA-9F7D-A985786397CE}" type="sibTrans" cxnId="{321A9181-8722-4114-A619-83D0A798C2C1}">
      <dgm:prSet/>
      <dgm:spPr/>
      <dgm:t>
        <a:bodyPr/>
        <a:lstStyle/>
        <a:p>
          <a:endParaRPr lang="pt-PT">
            <a:latin typeface="Cambria" pitchFamily="18" charset="0"/>
          </a:endParaRPr>
        </a:p>
      </dgm:t>
    </dgm:pt>
    <dgm:pt modelId="{B606AD1B-7530-463B-981F-109ADDF89109}">
      <dgm:prSet phldrT="[Texto]" custT="1"/>
      <dgm:spPr>
        <a:solidFill>
          <a:schemeClr val="accent2">
            <a:lumMod val="20000"/>
            <a:lumOff val="80000"/>
            <a:alpha val="90000"/>
          </a:schemeClr>
        </a:solidFill>
      </dgm:spPr>
      <dgm:t>
        <a:bodyPr/>
        <a:lstStyle/>
        <a:p>
          <a:pPr algn="just"/>
          <a:r>
            <a:rPr lang="pt-PT" sz="1800" dirty="0" smtClean="0">
              <a:latin typeface="Cambria" pitchFamily="18" charset="0"/>
            </a:rPr>
            <a:t>Memorização visual vs </a:t>
          </a:r>
          <a:r>
            <a:rPr lang="pt-PT" sz="1800" b="1" dirty="0" smtClean="0">
              <a:latin typeface="Cambria" pitchFamily="18" charset="0"/>
            </a:rPr>
            <a:t>aprendizagem efectiva</a:t>
          </a:r>
          <a:endParaRPr lang="pt-PT" sz="1800" b="1" dirty="0">
            <a:latin typeface="Cambria" pitchFamily="18" charset="0"/>
          </a:endParaRPr>
        </a:p>
      </dgm:t>
    </dgm:pt>
    <dgm:pt modelId="{7FEB61FA-8884-4C2B-858B-358F4CF84014}" type="parTrans" cxnId="{36AF036F-2105-45AC-8B92-6D9946AD61C4}">
      <dgm:prSet/>
      <dgm:spPr/>
      <dgm:t>
        <a:bodyPr/>
        <a:lstStyle/>
        <a:p>
          <a:endParaRPr lang="pt-PT">
            <a:latin typeface="Cambria" pitchFamily="18" charset="0"/>
          </a:endParaRPr>
        </a:p>
      </dgm:t>
    </dgm:pt>
    <dgm:pt modelId="{42D59345-1B16-449D-97D8-0697041542B9}" type="sibTrans" cxnId="{36AF036F-2105-45AC-8B92-6D9946AD61C4}">
      <dgm:prSet/>
      <dgm:spPr/>
      <dgm:t>
        <a:bodyPr/>
        <a:lstStyle/>
        <a:p>
          <a:endParaRPr lang="pt-PT">
            <a:latin typeface="Cambria" pitchFamily="18" charset="0"/>
          </a:endParaRPr>
        </a:p>
      </dgm:t>
    </dgm:pt>
    <dgm:pt modelId="{F9B3D5AD-CD22-462D-A0DB-6EF10E8ABAC2}">
      <dgm:prSet phldrT="[Texto]"/>
      <dgm:spPr>
        <a:solidFill>
          <a:schemeClr val="accent3">
            <a:lumMod val="20000"/>
            <a:lumOff val="80000"/>
            <a:alpha val="90000"/>
          </a:schemeClr>
        </a:solidFill>
      </dgm:spPr>
      <dgm:t>
        <a:bodyPr/>
        <a:lstStyle/>
        <a:p>
          <a:pPr algn="just"/>
          <a:endParaRPr lang="pt-PT" sz="2000" dirty="0">
            <a:latin typeface="Cambria" pitchFamily="18" charset="0"/>
          </a:endParaRPr>
        </a:p>
      </dgm:t>
    </dgm:pt>
    <dgm:pt modelId="{DE0E8B1C-737E-422B-ACC2-81C9D56424BA}" type="parTrans" cxnId="{4DC50F26-54D5-4A42-A90F-CDCECB89A62B}">
      <dgm:prSet/>
      <dgm:spPr/>
      <dgm:t>
        <a:bodyPr/>
        <a:lstStyle/>
        <a:p>
          <a:endParaRPr lang="pt-PT">
            <a:latin typeface="Cambria" pitchFamily="18" charset="0"/>
          </a:endParaRPr>
        </a:p>
      </dgm:t>
    </dgm:pt>
    <dgm:pt modelId="{95E1BB10-2692-467E-8F49-2419427AD4C4}" type="sibTrans" cxnId="{4DC50F26-54D5-4A42-A90F-CDCECB89A62B}">
      <dgm:prSet/>
      <dgm:spPr/>
      <dgm:t>
        <a:bodyPr/>
        <a:lstStyle/>
        <a:p>
          <a:endParaRPr lang="pt-PT">
            <a:latin typeface="Cambria" pitchFamily="18" charset="0"/>
          </a:endParaRPr>
        </a:p>
      </dgm:t>
    </dgm:pt>
    <dgm:pt modelId="{D3C6E644-0B92-4556-8746-B416CE8476EC}">
      <dgm:prSet phldrT="[Texto]"/>
      <dgm:spPr>
        <a:solidFill>
          <a:schemeClr val="accent3">
            <a:lumMod val="20000"/>
            <a:lumOff val="80000"/>
            <a:alpha val="90000"/>
          </a:schemeClr>
        </a:solidFill>
      </dgm:spPr>
      <dgm:t>
        <a:bodyPr/>
        <a:lstStyle/>
        <a:p>
          <a:pPr algn="just"/>
          <a:endParaRPr lang="pt-PT" sz="2000" dirty="0">
            <a:latin typeface="Cambria" pitchFamily="18" charset="0"/>
          </a:endParaRPr>
        </a:p>
      </dgm:t>
    </dgm:pt>
    <dgm:pt modelId="{9F32473B-FD2A-4BE6-806F-C216F01963AE}" type="parTrans" cxnId="{32F9E421-AFA6-43F2-A61F-8045B0FD5558}">
      <dgm:prSet/>
      <dgm:spPr/>
      <dgm:t>
        <a:bodyPr/>
        <a:lstStyle/>
        <a:p>
          <a:endParaRPr lang="pt-PT">
            <a:latin typeface="Cambria" pitchFamily="18" charset="0"/>
          </a:endParaRPr>
        </a:p>
      </dgm:t>
    </dgm:pt>
    <dgm:pt modelId="{FFA83358-892F-45A4-A6A2-7DAC1A119213}" type="sibTrans" cxnId="{32F9E421-AFA6-43F2-A61F-8045B0FD5558}">
      <dgm:prSet/>
      <dgm:spPr/>
      <dgm:t>
        <a:bodyPr/>
        <a:lstStyle/>
        <a:p>
          <a:endParaRPr lang="pt-PT">
            <a:latin typeface="Cambria" pitchFamily="18" charset="0"/>
          </a:endParaRPr>
        </a:p>
      </dgm:t>
    </dgm:pt>
    <dgm:pt modelId="{ACF287E1-CCDF-439F-A666-4BEB3C94D8E4}">
      <dgm:prSet phldrT="[Texto]"/>
      <dgm:spPr>
        <a:solidFill>
          <a:schemeClr val="accent3">
            <a:lumMod val="20000"/>
            <a:lumOff val="80000"/>
            <a:alpha val="90000"/>
          </a:schemeClr>
        </a:solidFill>
      </dgm:spPr>
      <dgm:t>
        <a:bodyPr/>
        <a:lstStyle/>
        <a:p>
          <a:pPr algn="just"/>
          <a:endParaRPr lang="pt-PT" sz="2000" dirty="0">
            <a:latin typeface="Cambria" pitchFamily="18" charset="0"/>
          </a:endParaRPr>
        </a:p>
      </dgm:t>
    </dgm:pt>
    <dgm:pt modelId="{F4E61BC2-BF62-4B20-B5DE-9F81480ADC6C}" type="parTrans" cxnId="{B20FC61F-DB13-4B6E-8982-58B5598C0029}">
      <dgm:prSet/>
      <dgm:spPr/>
      <dgm:t>
        <a:bodyPr/>
        <a:lstStyle/>
        <a:p>
          <a:endParaRPr lang="pt-PT">
            <a:latin typeface="Cambria" pitchFamily="18" charset="0"/>
          </a:endParaRPr>
        </a:p>
      </dgm:t>
    </dgm:pt>
    <dgm:pt modelId="{C784D0CB-673A-48A1-A728-ACE86326B4BD}" type="sibTrans" cxnId="{B20FC61F-DB13-4B6E-8982-58B5598C0029}">
      <dgm:prSet/>
      <dgm:spPr/>
      <dgm:t>
        <a:bodyPr/>
        <a:lstStyle/>
        <a:p>
          <a:endParaRPr lang="pt-PT">
            <a:latin typeface="Cambria" pitchFamily="18" charset="0"/>
          </a:endParaRPr>
        </a:p>
      </dgm:t>
    </dgm:pt>
    <dgm:pt modelId="{0EB51BC2-B565-49D3-B59B-988007A0A22C}">
      <dgm:prSet phldrT="[Texto]"/>
      <dgm:spPr>
        <a:solidFill>
          <a:schemeClr val="accent3">
            <a:lumMod val="20000"/>
            <a:lumOff val="80000"/>
            <a:alpha val="90000"/>
          </a:schemeClr>
        </a:solidFill>
      </dgm:spPr>
      <dgm:t>
        <a:bodyPr/>
        <a:lstStyle/>
        <a:p>
          <a:pPr algn="just"/>
          <a:endParaRPr lang="pt-PT" sz="2000" dirty="0">
            <a:latin typeface="Cambria" pitchFamily="18" charset="0"/>
          </a:endParaRPr>
        </a:p>
      </dgm:t>
    </dgm:pt>
    <dgm:pt modelId="{6EC21A3E-B981-49C2-86D0-BC300D10E74B}" type="parTrans" cxnId="{519CD60C-409D-4174-B99C-15A8A9756C26}">
      <dgm:prSet/>
      <dgm:spPr/>
      <dgm:t>
        <a:bodyPr/>
        <a:lstStyle/>
        <a:p>
          <a:endParaRPr lang="pt-PT">
            <a:latin typeface="Cambria" pitchFamily="18" charset="0"/>
          </a:endParaRPr>
        </a:p>
      </dgm:t>
    </dgm:pt>
    <dgm:pt modelId="{8BBF0C91-166C-45DB-BA27-C05710108C62}" type="sibTrans" cxnId="{519CD60C-409D-4174-B99C-15A8A9756C26}">
      <dgm:prSet/>
      <dgm:spPr/>
      <dgm:t>
        <a:bodyPr/>
        <a:lstStyle/>
        <a:p>
          <a:endParaRPr lang="pt-PT">
            <a:latin typeface="Cambria" pitchFamily="18" charset="0"/>
          </a:endParaRPr>
        </a:p>
      </dgm:t>
    </dgm:pt>
    <dgm:pt modelId="{080F053A-7631-4DF5-9AED-214A9BA41D89}">
      <dgm:prSet phldrT="[Texto]" custT="1"/>
      <dgm:spPr>
        <a:solidFill>
          <a:schemeClr val="accent2">
            <a:lumMod val="20000"/>
            <a:lumOff val="80000"/>
            <a:alpha val="90000"/>
          </a:schemeClr>
        </a:solidFill>
      </dgm:spPr>
      <dgm:t>
        <a:bodyPr/>
        <a:lstStyle/>
        <a:p>
          <a:pPr algn="just"/>
          <a:endParaRPr lang="pt-PT" sz="800" dirty="0">
            <a:latin typeface="Cambria" pitchFamily="18" charset="0"/>
          </a:endParaRPr>
        </a:p>
      </dgm:t>
    </dgm:pt>
    <dgm:pt modelId="{C17DA212-0D48-4A76-AF24-53B994C93D9A}" type="parTrans" cxnId="{F4639A09-D936-4CDC-8739-F45D2B97A26F}">
      <dgm:prSet/>
      <dgm:spPr/>
      <dgm:t>
        <a:bodyPr/>
        <a:lstStyle/>
        <a:p>
          <a:endParaRPr lang="pt-PT">
            <a:latin typeface="Cambria" pitchFamily="18" charset="0"/>
          </a:endParaRPr>
        </a:p>
      </dgm:t>
    </dgm:pt>
    <dgm:pt modelId="{C8D7E735-9313-4BF5-AC37-887BEE9A4ED4}" type="sibTrans" cxnId="{F4639A09-D936-4CDC-8739-F45D2B97A26F}">
      <dgm:prSet/>
      <dgm:spPr/>
      <dgm:t>
        <a:bodyPr/>
        <a:lstStyle/>
        <a:p>
          <a:endParaRPr lang="pt-PT">
            <a:latin typeface="Cambria" pitchFamily="18" charset="0"/>
          </a:endParaRPr>
        </a:p>
      </dgm:t>
    </dgm:pt>
    <dgm:pt modelId="{F7B7747D-6F82-47F9-A359-24B4D35A4DDB}">
      <dgm:prSet phldrT="[Texto]" custT="1"/>
      <dgm:spPr>
        <a:solidFill>
          <a:schemeClr val="accent2">
            <a:lumMod val="20000"/>
            <a:lumOff val="80000"/>
            <a:alpha val="90000"/>
          </a:schemeClr>
        </a:solidFill>
      </dgm:spPr>
      <dgm:t>
        <a:bodyPr/>
        <a:lstStyle/>
        <a:p>
          <a:pPr algn="just"/>
          <a:endParaRPr lang="pt-PT" sz="800" dirty="0">
            <a:latin typeface="Cambria" pitchFamily="18" charset="0"/>
          </a:endParaRPr>
        </a:p>
      </dgm:t>
    </dgm:pt>
    <dgm:pt modelId="{0989E618-22DD-446C-BDB6-6CE5AC250CAF}" type="parTrans" cxnId="{100FB5C8-2BEC-4A6E-87CA-22C2D8FB7772}">
      <dgm:prSet/>
      <dgm:spPr/>
      <dgm:t>
        <a:bodyPr/>
        <a:lstStyle/>
        <a:p>
          <a:endParaRPr lang="pt-PT">
            <a:latin typeface="Cambria" pitchFamily="18" charset="0"/>
          </a:endParaRPr>
        </a:p>
      </dgm:t>
    </dgm:pt>
    <dgm:pt modelId="{9C6F7308-C740-4C3F-A310-B4FE4024BBEE}" type="sibTrans" cxnId="{100FB5C8-2BEC-4A6E-87CA-22C2D8FB7772}">
      <dgm:prSet/>
      <dgm:spPr/>
      <dgm:t>
        <a:bodyPr/>
        <a:lstStyle/>
        <a:p>
          <a:endParaRPr lang="pt-PT">
            <a:latin typeface="Cambria" pitchFamily="18" charset="0"/>
          </a:endParaRPr>
        </a:p>
      </dgm:t>
    </dgm:pt>
    <dgm:pt modelId="{4CA721F9-C7AD-4CFE-9762-005D9DD01635}">
      <dgm:prSet phldrT="[Texto]" custT="1"/>
      <dgm:spPr>
        <a:solidFill>
          <a:schemeClr val="accent2">
            <a:lumMod val="20000"/>
            <a:lumOff val="80000"/>
            <a:alpha val="90000"/>
          </a:schemeClr>
        </a:solidFill>
      </dgm:spPr>
      <dgm:t>
        <a:bodyPr/>
        <a:lstStyle/>
        <a:p>
          <a:pPr algn="just"/>
          <a:endParaRPr lang="pt-PT" sz="800" dirty="0">
            <a:latin typeface="Cambria" pitchFamily="18" charset="0"/>
          </a:endParaRPr>
        </a:p>
      </dgm:t>
    </dgm:pt>
    <dgm:pt modelId="{D044D3D5-2AC6-4487-B15B-24B3A789C718}" type="parTrans" cxnId="{DEB44F21-F1BC-4E15-B7BC-31D9AA6DB513}">
      <dgm:prSet/>
      <dgm:spPr/>
      <dgm:t>
        <a:bodyPr/>
        <a:lstStyle/>
        <a:p>
          <a:endParaRPr lang="pt-PT">
            <a:latin typeface="Cambria" pitchFamily="18" charset="0"/>
          </a:endParaRPr>
        </a:p>
      </dgm:t>
    </dgm:pt>
    <dgm:pt modelId="{8C2DE0EC-06D5-4A3B-A8EE-2C27E8807BDB}" type="sibTrans" cxnId="{DEB44F21-F1BC-4E15-B7BC-31D9AA6DB513}">
      <dgm:prSet/>
      <dgm:spPr/>
      <dgm:t>
        <a:bodyPr/>
        <a:lstStyle/>
        <a:p>
          <a:endParaRPr lang="pt-PT">
            <a:latin typeface="Cambria" pitchFamily="18" charset="0"/>
          </a:endParaRPr>
        </a:p>
      </dgm:t>
    </dgm:pt>
    <dgm:pt modelId="{68E7C13A-0FB5-4763-8CC5-C23ED156D494}">
      <dgm:prSet phldrT="[Texto]" custT="1"/>
      <dgm:spPr>
        <a:solidFill>
          <a:schemeClr val="accent2">
            <a:lumMod val="20000"/>
            <a:lumOff val="80000"/>
            <a:alpha val="90000"/>
          </a:schemeClr>
        </a:solidFill>
      </dgm:spPr>
      <dgm:t>
        <a:bodyPr/>
        <a:lstStyle/>
        <a:p>
          <a:pPr algn="just"/>
          <a:endParaRPr lang="pt-PT" sz="800" dirty="0">
            <a:latin typeface="Cambria" pitchFamily="18" charset="0"/>
          </a:endParaRPr>
        </a:p>
      </dgm:t>
    </dgm:pt>
    <dgm:pt modelId="{0510E2EA-7D77-443A-B7E5-5B2AB73DA0F6}" type="parTrans" cxnId="{5962737B-3496-4FED-BBD4-66C87EC21630}">
      <dgm:prSet/>
      <dgm:spPr/>
      <dgm:t>
        <a:bodyPr/>
        <a:lstStyle/>
        <a:p>
          <a:endParaRPr lang="pt-PT">
            <a:latin typeface="Cambria" pitchFamily="18" charset="0"/>
          </a:endParaRPr>
        </a:p>
      </dgm:t>
    </dgm:pt>
    <dgm:pt modelId="{6F38A095-0EF4-4124-8BAA-16A5CC0ADD18}" type="sibTrans" cxnId="{5962737B-3496-4FED-BBD4-66C87EC21630}">
      <dgm:prSet/>
      <dgm:spPr/>
      <dgm:t>
        <a:bodyPr/>
        <a:lstStyle/>
        <a:p>
          <a:endParaRPr lang="pt-PT">
            <a:latin typeface="Cambria" pitchFamily="18" charset="0"/>
          </a:endParaRPr>
        </a:p>
      </dgm:t>
    </dgm:pt>
    <dgm:pt modelId="{3CCB5EC9-3753-44E3-85DA-1784F9B5AA11}" type="pres">
      <dgm:prSet presAssocID="{317797AD-104B-4D1F-84D8-27BFC18CD0A4}" presName="Name0" presStyleCnt="0">
        <dgm:presLayoutVars>
          <dgm:dir/>
          <dgm:animLvl val="lvl"/>
          <dgm:resizeHandles val="exact"/>
        </dgm:presLayoutVars>
      </dgm:prSet>
      <dgm:spPr/>
      <dgm:t>
        <a:bodyPr/>
        <a:lstStyle/>
        <a:p>
          <a:endParaRPr lang="pt-PT"/>
        </a:p>
      </dgm:t>
    </dgm:pt>
    <dgm:pt modelId="{02531CB5-06CB-40F1-B152-EA9559AC4BC3}" type="pres">
      <dgm:prSet presAssocID="{9ED82EA9-E76E-4DBA-8CB5-6528C9AA6A49}" presName="composite" presStyleCnt="0"/>
      <dgm:spPr/>
      <dgm:t>
        <a:bodyPr/>
        <a:lstStyle/>
        <a:p>
          <a:endParaRPr lang="pt-PT"/>
        </a:p>
      </dgm:t>
    </dgm:pt>
    <dgm:pt modelId="{D8174196-7EE6-4C33-8B80-12DDD11B7F67}" type="pres">
      <dgm:prSet presAssocID="{9ED82EA9-E76E-4DBA-8CB5-6528C9AA6A49}" presName="parTx" presStyleLbl="alignNode1" presStyleIdx="0" presStyleCnt="2">
        <dgm:presLayoutVars>
          <dgm:chMax val="0"/>
          <dgm:chPref val="0"/>
          <dgm:bulletEnabled val="1"/>
        </dgm:presLayoutVars>
      </dgm:prSet>
      <dgm:spPr/>
      <dgm:t>
        <a:bodyPr/>
        <a:lstStyle/>
        <a:p>
          <a:endParaRPr lang="pt-PT"/>
        </a:p>
      </dgm:t>
    </dgm:pt>
    <dgm:pt modelId="{4D675F2A-E2A1-4B78-AC4C-B07874670757}" type="pres">
      <dgm:prSet presAssocID="{9ED82EA9-E76E-4DBA-8CB5-6528C9AA6A49}" presName="desTx" presStyleLbl="alignAccFollowNode1" presStyleIdx="0" presStyleCnt="2">
        <dgm:presLayoutVars>
          <dgm:bulletEnabled val="1"/>
        </dgm:presLayoutVars>
      </dgm:prSet>
      <dgm:spPr/>
      <dgm:t>
        <a:bodyPr/>
        <a:lstStyle/>
        <a:p>
          <a:endParaRPr lang="pt-PT"/>
        </a:p>
      </dgm:t>
    </dgm:pt>
    <dgm:pt modelId="{51156F98-1635-4372-9E8D-ED8AA9409724}" type="pres">
      <dgm:prSet presAssocID="{2015A270-916B-4BB7-9189-14E695292396}" presName="space" presStyleCnt="0"/>
      <dgm:spPr/>
      <dgm:t>
        <a:bodyPr/>
        <a:lstStyle/>
        <a:p>
          <a:endParaRPr lang="pt-PT"/>
        </a:p>
      </dgm:t>
    </dgm:pt>
    <dgm:pt modelId="{5C9946C8-BA1E-474C-BA36-3F9D75D92E6A}" type="pres">
      <dgm:prSet presAssocID="{251F0F9B-AE4E-4673-91E7-25DB5E93A679}" presName="composite" presStyleCnt="0"/>
      <dgm:spPr/>
      <dgm:t>
        <a:bodyPr/>
        <a:lstStyle/>
        <a:p>
          <a:endParaRPr lang="pt-PT"/>
        </a:p>
      </dgm:t>
    </dgm:pt>
    <dgm:pt modelId="{D3029C2D-0A6E-4511-BC3E-EA54789343F3}" type="pres">
      <dgm:prSet presAssocID="{251F0F9B-AE4E-4673-91E7-25DB5E93A679}" presName="parTx" presStyleLbl="alignNode1" presStyleIdx="1" presStyleCnt="2">
        <dgm:presLayoutVars>
          <dgm:chMax val="0"/>
          <dgm:chPref val="0"/>
          <dgm:bulletEnabled val="1"/>
        </dgm:presLayoutVars>
      </dgm:prSet>
      <dgm:spPr/>
      <dgm:t>
        <a:bodyPr/>
        <a:lstStyle/>
        <a:p>
          <a:endParaRPr lang="pt-PT"/>
        </a:p>
      </dgm:t>
    </dgm:pt>
    <dgm:pt modelId="{192DE501-BBDB-4ADC-B56F-36CBD15566E1}" type="pres">
      <dgm:prSet presAssocID="{251F0F9B-AE4E-4673-91E7-25DB5E93A679}" presName="desTx" presStyleLbl="alignAccFollowNode1" presStyleIdx="1" presStyleCnt="2">
        <dgm:presLayoutVars>
          <dgm:bulletEnabled val="1"/>
        </dgm:presLayoutVars>
      </dgm:prSet>
      <dgm:spPr/>
      <dgm:t>
        <a:bodyPr/>
        <a:lstStyle/>
        <a:p>
          <a:endParaRPr lang="pt-PT"/>
        </a:p>
      </dgm:t>
    </dgm:pt>
  </dgm:ptLst>
  <dgm:cxnLst>
    <dgm:cxn modelId="{4DC50F26-54D5-4A42-A90F-CDCECB89A62B}" srcId="{9ED82EA9-E76E-4DBA-8CB5-6528C9AA6A49}" destId="{F9B3D5AD-CD22-462D-A0DB-6EF10E8ABAC2}" srcOrd="2" destOrd="0" parTransId="{DE0E8B1C-737E-422B-ACC2-81C9D56424BA}" sibTransId="{95E1BB10-2692-467E-8F49-2419427AD4C4}"/>
    <dgm:cxn modelId="{9BFF9868-8BA0-447A-9FC5-1529A376DA3B}" type="presOf" srcId="{F7B7747D-6F82-47F9-A359-24B4D35A4DDB}" destId="{192DE501-BBDB-4ADC-B56F-36CBD15566E1}" srcOrd="0" destOrd="3" presId="urn:microsoft.com/office/officeart/2005/8/layout/hList1"/>
    <dgm:cxn modelId="{EE57F5B0-58EF-4001-B8F2-0E9844AA461C}" type="presOf" srcId="{D3C6E644-0B92-4556-8746-B416CE8476EC}" destId="{4D675F2A-E2A1-4B78-AC4C-B07874670757}" srcOrd="0" destOrd="4" presId="urn:microsoft.com/office/officeart/2005/8/layout/hList1"/>
    <dgm:cxn modelId="{2D203E54-5800-40AF-A955-F33E56A21CB5}" type="presOf" srcId="{9ED82EA9-E76E-4DBA-8CB5-6528C9AA6A49}" destId="{D8174196-7EE6-4C33-8B80-12DDD11B7F67}" srcOrd="0" destOrd="0" presId="urn:microsoft.com/office/officeart/2005/8/layout/hList1"/>
    <dgm:cxn modelId="{07819F1B-B1B6-4616-B60D-9E8D4DC1B455}" srcId="{9ED82EA9-E76E-4DBA-8CB5-6528C9AA6A49}" destId="{A6CF7BDF-5C70-4F69-815E-E3B793BBAECA}" srcOrd="1" destOrd="0" parTransId="{BF85EDA9-E7C0-4D83-B165-5EC850152861}" sibTransId="{F7022F76-23CF-48D0-8335-14B772917DEE}"/>
    <dgm:cxn modelId="{466CA380-215D-4AEF-9965-BD08079B15DC}" type="presOf" srcId="{317797AD-104B-4D1F-84D8-27BFC18CD0A4}" destId="{3CCB5EC9-3753-44E3-85DA-1784F9B5AA11}" srcOrd="0" destOrd="0" presId="urn:microsoft.com/office/officeart/2005/8/layout/hList1"/>
    <dgm:cxn modelId="{FE02F8E5-9B4A-4AD1-8C54-32D564EFD618}" type="presOf" srcId="{94F32B7F-EB8A-4F56-A4BC-B562F8CB2AF2}" destId="{4D675F2A-E2A1-4B78-AC4C-B07874670757}" srcOrd="0" destOrd="7" presId="urn:microsoft.com/office/officeart/2005/8/layout/hList1"/>
    <dgm:cxn modelId="{B983EB61-1128-4941-AA53-80259EB97046}" type="presOf" srcId="{ACA8CE99-40D6-4278-B979-F030099D3D3D}" destId="{192DE501-BBDB-4ADC-B56F-36CBD15566E1}" srcOrd="0" destOrd="0" presId="urn:microsoft.com/office/officeart/2005/8/layout/hList1"/>
    <dgm:cxn modelId="{02BADEDD-F180-4BE9-AE6C-8455E749152E}" srcId="{317797AD-104B-4D1F-84D8-27BFC18CD0A4}" destId="{251F0F9B-AE4E-4673-91E7-25DB5E93A679}" srcOrd="1" destOrd="0" parTransId="{1309E994-1897-41FB-8F75-1C465ED1A5F7}" sibTransId="{E32364DB-BD08-4A32-87F2-7C1E86E91CB7}"/>
    <dgm:cxn modelId="{05CB0001-2CF5-4CAE-A74B-8EF95AE4C1DA}" type="presOf" srcId="{0EB51BC2-B565-49D3-B59B-988007A0A22C}" destId="{4D675F2A-E2A1-4B78-AC4C-B07874670757}" srcOrd="0" destOrd="0" presId="urn:microsoft.com/office/officeart/2005/8/layout/hList1"/>
    <dgm:cxn modelId="{B5FAFD47-9368-42E9-946C-F0CC69F2D38F}" srcId="{251F0F9B-AE4E-4673-91E7-25DB5E93A679}" destId="{E6CEE9A7-C08A-41A7-BB2C-E1505AF70754}" srcOrd="2" destOrd="0" parTransId="{313D721E-0DAE-461C-9B95-44F5971DFCB0}" sibTransId="{368CF791-BFDC-4E47-BAE1-30617F3A9789}"/>
    <dgm:cxn modelId="{92766B16-6116-4536-8B3C-F7F9A4606E81}" type="presOf" srcId="{ACF287E1-CCDF-439F-A666-4BEB3C94D8E4}" destId="{4D675F2A-E2A1-4B78-AC4C-B07874670757}" srcOrd="0" destOrd="6" presId="urn:microsoft.com/office/officeart/2005/8/layout/hList1"/>
    <dgm:cxn modelId="{321A9181-8722-4114-A619-83D0A798C2C1}" srcId="{9ED82EA9-E76E-4DBA-8CB5-6528C9AA6A49}" destId="{94F32B7F-EB8A-4F56-A4BC-B562F8CB2AF2}" srcOrd="7" destOrd="0" parTransId="{D438303E-4691-4D3F-9BEC-013E81A37DA8}" sibTransId="{584837E8-516A-44BA-9F7D-A985786397CE}"/>
    <dgm:cxn modelId="{5962737B-3496-4FED-BBD4-66C87EC21630}" srcId="{251F0F9B-AE4E-4673-91E7-25DB5E93A679}" destId="{68E7C13A-0FB5-4763-8CC5-C23ED156D494}" srcOrd="7" destOrd="0" parTransId="{0510E2EA-7D77-443A-B7E5-5B2AB73DA0F6}" sibTransId="{6F38A095-0EF4-4124-8BAA-16A5CC0ADD18}"/>
    <dgm:cxn modelId="{F4639A09-D936-4CDC-8739-F45D2B97A26F}" srcId="{251F0F9B-AE4E-4673-91E7-25DB5E93A679}" destId="{080F053A-7631-4DF5-9AED-214A9BA41D89}" srcOrd="1" destOrd="0" parTransId="{C17DA212-0D48-4A76-AF24-53B994C93D9A}" sibTransId="{C8D7E735-9313-4BF5-AC37-887BEE9A4ED4}"/>
    <dgm:cxn modelId="{6490915E-8547-43AE-9359-459D22D8FF28}" srcId="{251F0F9B-AE4E-4673-91E7-25DB5E93A679}" destId="{0D94659D-251E-4DD2-8C99-4CF21E4A7B6C}" srcOrd="6" destOrd="0" parTransId="{D186CFAA-DEA2-4EAB-A874-F19CB01184DA}" sibTransId="{BE600797-6DD6-41E6-848B-34204397954A}"/>
    <dgm:cxn modelId="{36AF036F-2105-45AC-8B92-6D9946AD61C4}" srcId="{251F0F9B-AE4E-4673-91E7-25DB5E93A679}" destId="{B606AD1B-7530-463B-981F-109ADDF89109}" srcOrd="8" destOrd="0" parTransId="{7FEB61FA-8884-4C2B-858B-358F4CF84014}" sibTransId="{42D59345-1B16-449D-97D8-0697041542B9}"/>
    <dgm:cxn modelId="{DEB44F21-F1BC-4E15-B7BC-31D9AA6DB513}" srcId="{251F0F9B-AE4E-4673-91E7-25DB5E93A679}" destId="{4CA721F9-C7AD-4CFE-9762-005D9DD01635}" srcOrd="5" destOrd="0" parTransId="{D044D3D5-2AC6-4487-B15B-24B3A789C718}" sibTransId="{8C2DE0EC-06D5-4A3B-A8EE-2C27E8807BDB}"/>
    <dgm:cxn modelId="{58DF6B3E-2C6D-4D5F-8723-D9EBEB5196D9}" type="presOf" srcId="{2B9BB0B0-8BA1-46D7-A707-CB2C0CF06F63}" destId="{4D675F2A-E2A1-4B78-AC4C-B07874670757}" srcOrd="0" destOrd="5" presId="urn:microsoft.com/office/officeart/2005/8/layout/hList1"/>
    <dgm:cxn modelId="{519CD60C-409D-4174-B99C-15A8A9756C26}" srcId="{9ED82EA9-E76E-4DBA-8CB5-6528C9AA6A49}" destId="{0EB51BC2-B565-49D3-B59B-988007A0A22C}" srcOrd="0" destOrd="0" parTransId="{6EC21A3E-B981-49C2-86D0-BC300D10E74B}" sibTransId="{8BBF0C91-166C-45DB-BA27-C05710108C62}"/>
    <dgm:cxn modelId="{101680C9-7F6C-4725-A42B-5FC1F7C9CE43}" srcId="{317797AD-104B-4D1F-84D8-27BFC18CD0A4}" destId="{9ED82EA9-E76E-4DBA-8CB5-6528C9AA6A49}" srcOrd="0" destOrd="0" parTransId="{F351B9E1-093E-4A84-BF4D-0F9942FFD272}" sibTransId="{2015A270-916B-4BB7-9189-14E695292396}"/>
    <dgm:cxn modelId="{FA00A3E5-981C-45CA-9A14-EE68A301A9EE}" srcId="{251F0F9B-AE4E-4673-91E7-25DB5E93A679}" destId="{306AB672-5365-4929-8567-419623269D81}" srcOrd="4" destOrd="0" parTransId="{1D27F5E0-5179-404D-A51D-5687D97E28A5}" sibTransId="{B986FA5E-162C-4532-A5B6-93E8192D7ECA}"/>
    <dgm:cxn modelId="{A9C3A3E8-92B7-463A-A484-EE214224069D}" srcId="{9ED82EA9-E76E-4DBA-8CB5-6528C9AA6A49}" destId="{2B9BB0B0-8BA1-46D7-A707-CB2C0CF06F63}" srcOrd="5" destOrd="0" parTransId="{D0404FC6-ABBD-4636-9596-5FC5ABE290B9}" sibTransId="{C090DDBF-9E05-499B-A974-49FFE9266CBB}"/>
    <dgm:cxn modelId="{BC2587C5-4C68-4753-948A-786634FCDD2B}" type="presOf" srcId="{4CA721F9-C7AD-4CFE-9762-005D9DD01635}" destId="{192DE501-BBDB-4ADC-B56F-36CBD15566E1}" srcOrd="0" destOrd="5" presId="urn:microsoft.com/office/officeart/2005/8/layout/hList1"/>
    <dgm:cxn modelId="{60AB2102-D87E-4739-A621-878EADA085A8}" type="presOf" srcId="{3D3597F1-0A84-4E26-8702-2BC525BDF852}" destId="{4D675F2A-E2A1-4B78-AC4C-B07874670757}" srcOrd="0" destOrd="3" presId="urn:microsoft.com/office/officeart/2005/8/layout/hList1"/>
    <dgm:cxn modelId="{03DA29AD-5117-4820-9656-0FF31A5286B7}" type="presOf" srcId="{0D94659D-251E-4DD2-8C99-4CF21E4A7B6C}" destId="{192DE501-BBDB-4ADC-B56F-36CBD15566E1}" srcOrd="0" destOrd="6" presId="urn:microsoft.com/office/officeart/2005/8/layout/hList1"/>
    <dgm:cxn modelId="{32F9E421-AFA6-43F2-A61F-8045B0FD5558}" srcId="{9ED82EA9-E76E-4DBA-8CB5-6528C9AA6A49}" destId="{D3C6E644-0B92-4556-8746-B416CE8476EC}" srcOrd="4" destOrd="0" parTransId="{9F32473B-FD2A-4BE6-806F-C216F01963AE}" sibTransId="{FFA83358-892F-45A4-A6A2-7DAC1A119213}"/>
    <dgm:cxn modelId="{050D1B17-4114-4CCE-879A-B7C6B807F366}" type="presOf" srcId="{A6CF7BDF-5C70-4F69-815E-E3B793BBAECA}" destId="{4D675F2A-E2A1-4B78-AC4C-B07874670757}" srcOrd="0" destOrd="1" presId="urn:microsoft.com/office/officeart/2005/8/layout/hList1"/>
    <dgm:cxn modelId="{6D888ABC-993D-4419-9A5C-D3A7C7D9C013}" type="presOf" srcId="{F9B3D5AD-CD22-462D-A0DB-6EF10E8ABAC2}" destId="{4D675F2A-E2A1-4B78-AC4C-B07874670757}" srcOrd="0" destOrd="2" presId="urn:microsoft.com/office/officeart/2005/8/layout/hList1"/>
    <dgm:cxn modelId="{7202E748-1A47-49B1-9C1F-A3F496805EF1}" srcId="{9ED82EA9-E76E-4DBA-8CB5-6528C9AA6A49}" destId="{3D3597F1-0A84-4E26-8702-2BC525BDF852}" srcOrd="3" destOrd="0" parTransId="{A9124FAF-E74D-42F1-A029-63DC07BF6E0A}" sibTransId="{6E168A76-0EFC-4B21-B014-4F347AA9068F}"/>
    <dgm:cxn modelId="{79F7E6C9-99C9-44A6-9504-49CDF159DF2C}" type="presOf" srcId="{080F053A-7631-4DF5-9AED-214A9BA41D89}" destId="{192DE501-BBDB-4ADC-B56F-36CBD15566E1}" srcOrd="0" destOrd="1" presId="urn:microsoft.com/office/officeart/2005/8/layout/hList1"/>
    <dgm:cxn modelId="{C435BF8F-1807-43B9-BF43-7DCDF031B946}" type="presOf" srcId="{68E7C13A-0FB5-4763-8CC5-C23ED156D494}" destId="{192DE501-BBDB-4ADC-B56F-36CBD15566E1}" srcOrd="0" destOrd="7" presId="urn:microsoft.com/office/officeart/2005/8/layout/hList1"/>
    <dgm:cxn modelId="{99203333-61B3-495B-BAC1-46DC9F2E11A1}" type="presOf" srcId="{251F0F9B-AE4E-4673-91E7-25DB5E93A679}" destId="{D3029C2D-0A6E-4511-BC3E-EA54789343F3}" srcOrd="0" destOrd="0" presId="urn:microsoft.com/office/officeart/2005/8/layout/hList1"/>
    <dgm:cxn modelId="{3306C033-56ED-4FC8-937C-F362244DE456}" type="presOf" srcId="{306AB672-5365-4929-8567-419623269D81}" destId="{192DE501-BBDB-4ADC-B56F-36CBD15566E1}" srcOrd="0" destOrd="4" presId="urn:microsoft.com/office/officeart/2005/8/layout/hList1"/>
    <dgm:cxn modelId="{B20FC61F-DB13-4B6E-8982-58B5598C0029}" srcId="{9ED82EA9-E76E-4DBA-8CB5-6528C9AA6A49}" destId="{ACF287E1-CCDF-439F-A666-4BEB3C94D8E4}" srcOrd="6" destOrd="0" parTransId="{F4E61BC2-BF62-4B20-B5DE-9F81480ADC6C}" sibTransId="{C784D0CB-673A-48A1-A728-ACE86326B4BD}"/>
    <dgm:cxn modelId="{100FB5C8-2BEC-4A6E-87CA-22C2D8FB7772}" srcId="{251F0F9B-AE4E-4673-91E7-25DB5E93A679}" destId="{F7B7747D-6F82-47F9-A359-24B4D35A4DDB}" srcOrd="3" destOrd="0" parTransId="{0989E618-22DD-446C-BDB6-6CE5AC250CAF}" sibTransId="{9C6F7308-C740-4C3F-A310-B4FE4024BBEE}"/>
    <dgm:cxn modelId="{FCAE3F8F-F55C-429F-BC37-7A15F4048918}" srcId="{251F0F9B-AE4E-4673-91E7-25DB5E93A679}" destId="{ACA8CE99-40D6-4278-B979-F030099D3D3D}" srcOrd="0" destOrd="0" parTransId="{F0CFA261-12F6-43AE-8BF0-E22EE6648CE1}" sibTransId="{4B0581CB-E432-4190-A571-CC0E977CE9E3}"/>
    <dgm:cxn modelId="{D5E8C7C0-C2E1-4DBB-80A5-E3E7072E9859}" type="presOf" srcId="{E6CEE9A7-C08A-41A7-BB2C-E1505AF70754}" destId="{192DE501-BBDB-4ADC-B56F-36CBD15566E1}" srcOrd="0" destOrd="2" presId="urn:microsoft.com/office/officeart/2005/8/layout/hList1"/>
    <dgm:cxn modelId="{8D5F755F-6AC2-4D4A-BDD9-476D39B795C1}" type="presOf" srcId="{B606AD1B-7530-463B-981F-109ADDF89109}" destId="{192DE501-BBDB-4ADC-B56F-36CBD15566E1}" srcOrd="0" destOrd="8" presId="urn:microsoft.com/office/officeart/2005/8/layout/hList1"/>
    <dgm:cxn modelId="{01D413A9-9F1E-4EDB-91B3-5658B1A7B3B0}" type="presParOf" srcId="{3CCB5EC9-3753-44E3-85DA-1784F9B5AA11}" destId="{02531CB5-06CB-40F1-B152-EA9559AC4BC3}" srcOrd="0" destOrd="0" presId="urn:microsoft.com/office/officeart/2005/8/layout/hList1"/>
    <dgm:cxn modelId="{E24A047A-A6EC-4ACA-8DCC-320F737BD900}" type="presParOf" srcId="{02531CB5-06CB-40F1-B152-EA9559AC4BC3}" destId="{D8174196-7EE6-4C33-8B80-12DDD11B7F67}" srcOrd="0" destOrd="0" presId="urn:microsoft.com/office/officeart/2005/8/layout/hList1"/>
    <dgm:cxn modelId="{0BD9D734-7B0C-4B40-AEDB-5D508BEC5684}" type="presParOf" srcId="{02531CB5-06CB-40F1-B152-EA9559AC4BC3}" destId="{4D675F2A-E2A1-4B78-AC4C-B07874670757}" srcOrd="1" destOrd="0" presId="urn:microsoft.com/office/officeart/2005/8/layout/hList1"/>
    <dgm:cxn modelId="{47A86D53-B35E-4E00-9F9C-EC339E27BCC6}" type="presParOf" srcId="{3CCB5EC9-3753-44E3-85DA-1784F9B5AA11}" destId="{51156F98-1635-4372-9E8D-ED8AA9409724}" srcOrd="1" destOrd="0" presId="urn:microsoft.com/office/officeart/2005/8/layout/hList1"/>
    <dgm:cxn modelId="{BD1027BA-25A2-4143-8E27-9E4DCAA42360}" type="presParOf" srcId="{3CCB5EC9-3753-44E3-85DA-1784F9B5AA11}" destId="{5C9946C8-BA1E-474C-BA36-3F9D75D92E6A}" srcOrd="2" destOrd="0" presId="urn:microsoft.com/office/officeart/2005/8/layout/hList1"/>
    <dgm:cxn modelId="{2189A3FB-A0D3-4E9A-96E9-6F36E0D60BDA}" type="presParOf" srcId="{5C9946C8-BA1E-474C-BA36-3F9D75D92E6A}" destId="{D3029C2D-0A6E-4511-BC3E-EA54789343F3}" srcOrd="0" destOrd="0" presId="urn:microsoft.com/office/officeart/2005/8/layout/hList1"/>
    <dgm:cxn modelId="{26BC2555-7BC1-434D-80BF-CCD5587F03C2}" type="presParOf" srcId="{5C9946C8-BA1E-474C-BA36-3F9D75D92E6A}" destId="{192DE501-BBDB-4ADC-B56F-36CBD15566E1}"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797AD-104B-4D1F-84D8-27BFC18CD0A4}" type="doc">
      <dgm:prSet loTypeId="urn:microsoft.com/office/officeart/2005/8/layout/hList1" loCatId="list" qsTypeId="urn:microsoft.com/office/officeart/2005/8/quickstyle/3d3" qsCatId="3D" csTypeId="urn:microsoft.com/office/officeart/2005/8/colors/accent1_2#2" csCatId="accent1" phldr="1"/>
      <dgm:spPr/>
      <dgm:t>
        <a:bodyPr/>
        <a:lstStyle/>
        <a:p>
          <a:endParaRPr lang="pt-PT"/>
        </a:p>
      </dgm:t>
    </dgm:pt>
    <dgm:pt modelId="{9ED82EA9-E76E-4DBA-8CB5-6528C9AA6A49}">
      <dgm:prSet phldrT="[Texto]" custT="1"/>
      <dgm:spPr>
        <a:solidFill>
          <a:srgbClr val="009900"/>
        </a:solidFill>
      </dgm:spPr>
      <dgm:t>
        <a:bodyPr/>
        <a:lstStyle/>
        <a:p>
          <a:pPr algn="ctr"/>
          <a:r>
            <a:rPr lang="pt-PT" sz="2800" b="1" dirty="0" smtClean="0">
              <a:effectLst>
                <a:outerShdw blurRad="38100" dist="38100" dir="2700000" algn="tl">
                  <a:srgbClr val="000000">
                    <a:alpha val="43137"/>
                  </a:srgbClr>
                </a:outerShdw>
              </a:effectLst>
              <a:latin typeface="Cambria" pitchFamily="18" charset="0"/>
            </a:rPr>
            <a:t>A Favor</a:t>
          </a:r>
          <a:endParaRPr lang="pt-PT" sz="2800" b="1" dirty="0">
            <a:effectLst>
              <a:outerShdw blurRad="38100" dist="38100" dir="2700000" algn="tl">
                <a:srgbClr val="000000">
                  <a:alpha val="43137"/>
                </a:srgbClr>
              </a:outerShdw>
            </a:effectLst>
            <a:latin typeface="Cambria" pitchFamily="18" charset="0"/>
          </a:endParaRPr>
        </a:p>
      </dgm:t>
    </dgm:pt>
    <dgm:pt modelId="{F351B9E1-093E-4A84-BF4D-0F9942FFD272}" type="parTrans" cxnId="{101680C9-7F6C-4725-A42B-5FC1F7C9CE43}">
      <dgm:prSet/>
      <dgm:spPr/>
      <dgm:t>
        <a:bodyPr/>
        <a:lstStyle/>
        <a:p>
          <a:pPr algn="just"/>
          <a:endParaRPr lang="pt-PT">
            <a:latin typeface="Cambria" pitchFamily="18" charset="0"/>
          </a:endParaRPr>
        </a:p>
      </dgm:t>
    </dgm:pt>
    <dgm:pt modelId="{2015A270-916B-4BB7-9189-14E695292396}" type="sibTrans" cxnId="{101680C9-7F6C-4725-A42B-5FC1F7C9CE43}">
      <dgm:prSet/>
      <dgm:spPr/>
      <dgm:t>
        <a:bodyPr/>
        <a:lstStyle/>
        <a:p>
          <a:pPr algn="just"/>
          <a:endParaRPr lang="pt-PT">
            <a:latin typeface="Cambria" pitchFamily="18" charset="0"/>
          </a:endParaRPr>
        </a:p>
      </dgm:t>
    </dgm:pt>
    <dgm:pt modelId="{A6CF7BDF-5C70-4F69-815E-E3B793BBAECA}">
      <dgm:prSet phldrT="[Texto]"/>
      <dgm:spPr>
        <a:solidFill>
          <a:schemeClr val="accent3">
            <a:lumMod val="20000"/>
            <a:lumOff val="80000"/>
            <a:alpha val="90000"/>
          </a:schemeClr>
        </a:solidFill>
      </dgm:spPr>
      <dgm:t>
        <a:bodyPr/>
        <a:lstStyle/>
        <a:p>
          <a:pPr algn="just"/>
          <a:r>
            <a:rPr lang="pt-PT" dirty="0" smtClean="0">
              <a:latin typeface="Cambria" pitchFamily="18" charset="0"/>
            </a:rPr>
            <a:t>Os seres vivos são muitas vezes manipulados como </a:t>
          </a:r>
          <a:r>
            <a:rPr lang="pt-PT" b="1" dirty="0" smtClean="0">
              <a:latin typeface="Cambria" pitchFamily="18" charset="0"/>
            </a:rPr>
            <a:t>não sendo sencientes</a:t>
          </a:r>
          <a:endParaRPr lang="pt-PT" b="1" dirty="0">
            <a:latin typeface="Cambria" pitchFamily="18" charset="0"/>
          </a:endParaRPr>
        </a:p>
      </dgm:t>
    </dgm:pt>
    <dgm:pt modelId="{BF85EDA9-E7C0-4D83-B165-5EC850152861}" type="parTrans" cxnId="{07819F1B-B1B6-4616-B60D-9E8D4DC1B455}">
      <dgm:prSet/>
      <dgm:spPr/>
      <dgm:t>
        <a:bodyPr/>
        <a:lstStyle/>
        <a:p>
          <a:pPr algn="just"/>
          <a:endParaRPr lang="pt-PT">
            <a:latin typeface="Cambria" pitchFamily="18" charset="0"/>
          </a:endParaRPr>
        </a:p>
      </dgm:t>
    </dgm:pt>
    <dgm:pt modelId="{F7022F76-23CF-48D0-8335-14B772917DEE}" type="sibTrans" cxnId="{07819F1B-B1B6-4616-B60D-9E8D4DC1B455}">
      <dgm:prSet/>
      <dgm:spPr/>
      <dgm:t>
        <a:bodyPr/>
        <a:lstStyle/>
        <a:p>
          <a:pPr algn="just"/>
          <a:endParaRPr lang="pt-PT">
            <a:latin typeface="Cambria" pitchFamily="18" charset="0"/>
          </a:endParaRPr>
        </a:p>
      </dgm:t>
    </dgm:pt>
    <dgm:pt modelId="{251F0F9B-AE4E-4673-91E7-25DB5E93A679}">
      <dgm:prSet phldrT="[Texto]" custT="1"/>
      <dgm:spPr>
        <a:solidFill>
          <a:srgbClr val="C00000"/>
        </a:solidFill>
      </dgm:spPr>
      <dgm:t>
        <a:bodyPr/>
        <a:lstStyle/>
        <a:p>
          <a:pPr algn="ctr"/>
          <a:r>
            <a:rPr lang="pt-PT" sz="2800" b="1" dirty="0" smtClean="0">
              <a:effectLst>
                <a:outerShdw blurRad="38100" dist="38100" dir="2700000" algn="tl">
                  <a:srgbClr val="000000">
                    <a:alpha val="43137"/>
                  </a:srgbClr>
                </a:outerShdw>
              </a:effectLst>
              <a:latin typeface="Cambria" pitchFamily="18" charset="0"/>
            </a:rPr>
            <a:t>Contra</a:t>
          </a:r>
          <a:endParaRPr lang="pt-PT" sz="2800" b="1" dirty="0">
            <a:effectLst>
              <a:outerShdw blurRad="38100" dist="38100" dir="2700000" algn="tl">
                <a:srgbClr val="000000">
                  <a:alpha val="43137"/>
                </a:srgbClr>
              </a:outerShdw>
            </a:effectLst>
            <a:latin typeface="Cambria" pitchFamily="18" charset="0"/>
          </a:endParaRPr>
        </a:p>
      </dgm:t>
    </dgm:pt>
    <dgm:pt modelId="{1309E994-1897-41FB-8F75-1C465ED1A5F7}" type="parTrans" cxnId="{02BADEDD-F180-4BE9-AE6C-8455E749152E}">
      <dgm:prSet/>
      <dgm:spPr/>
      <dgm:t>
        <a:bodyPr/>
        <a:lstStyle/>
        <a:p>
          <a:pPr algn="just"/>
          <a:endParaRPr lang="pt-PT">
            <a:latin typeface="Cambria" pitchFamily="18" charset="0"/>
          </a:endParaRPr>
        </a:p>
      </dgm:t>
    </dgm:pt>
    <dgm:pt modelId="{E32364DB-BD08-4A32-87F2-7C1E86E91CB7}" type="sibTrans" cxnId="{02BADEDD-F180-4BE9-AE6C-8455E749152E}">
      <dgm:prSet/>
      <dgm:spPr/>
      <dgm:t>
        <a:bodyPr/>
        <a:lstStyle/>
        <a:p>
          <a:pPr algn="just"/>
          <a:endParaRPr lang="pt-PT">
            <a:latin typeface="Cambria" pitchFamily="18" charset="0"/>
          </a:endParaRPr>
        </a:p>
      </dgm:t>
    </dgm:pt>
    <dgm:pt modelId="{ACA8CE99-40D6-4278-B979-F030099D3D3D}">
      <dgm:prSet phldrT="[Texto]"/>
      <dgm:spPr>
        <a:solidFill>
          <a:schemeClr val="accent2">
            <a:lumMod val="20000"/>
            <a:lumOff val="80000"/>
            <a:alpha val="90000"/>
          </a:schemeClr>
        </a:solidFill>
      </dgm:spPr>
      <dgm:t>
        <a:bodyPr/>
        <a:lstStyle/>
        <a:p>
          <a:pPr algn="just"/>
          <a:r>
            <a:rPr lang="pt-PT" b="1" dirty="0" smtClean="0">
              <a:latin typeface="Cambria" pitchFamily="18" charset="0"/>
            </a:rPr>
            <a:t>Preços inacessíveis </a:t>
          </a:r>
          <a:r>
            <a:rPr lang="pt-PT" dirty="0" smtClean="0">
              <a:latin typeface="Cambria" pitchFamily="18" charset="0"/>
            </a:rPr>
            <a:t>a muitas instituições de ensino</a:t>
          </a:r>
          <a:endParaRPr lang="pt-PT" dirty="0">
            <a:latin typeface="Cambria" pitchFamily="18" charset="0"/>
          </a:endParaRPr>
        </a:p>
      </dgm:t>
    </dgm:pt>
    <dgm:pt modelId="{F0CFA261-12F6-43AE-8BF0-E22EE6648CE1}" type="parTrans" cxnId="{FCAE3F8F-F55C-429F-BC37-7A15F4048918}">
      <dgm:prSet/>
      <dgm:spPr/>
      <dgm:t>
        <a:bodyPr/>
        <a:lstStyle/>
        <a:p>
          <a:pPr algn="just"/>
          <a:endParaRPr lang="pt-PT">
            <a:latin typeface="Cambria" pitchFamily="18" charset="0"/>
          </a:endParaRPr>
        </a:p>
      </dgm:t>
    </dgm:pt>
    <dgm:pt modelId="{4B0581CB-E432-4190-A571-CC0E977CE9E3}" type="sibTrans" cxnId="{FCAE3F8F-F55C-429F-BC37-7A15F4048918}">
      <dgm:prSet/>
      <dgm:spPr/>
      <dgm:t>
        <a:bodyPr/>
        <a:lstStyle/>
        <a:p>
          <a:pPr algn="just"/>
          <a:endParaRPr lang="pt-PT">
            <a:latin typeface="Cambria" pitchFamily="18" charset="0"/>
          </a:endParaRPr>
        </a:p>
      </dgm:t>
    </dgm:pt>
    <dgm:pt modelId="{D56FA5C5-E225-49DA-AE09-2AEB3B5D6405}">
      <dgm:prSet phldrT="[Texto]"/>
      <dgm:spPr>
        <a:solidFill>
          <a:schemeClr val="accent2">
            <a:lumMod val="20000"/>
            <a:lumOff val="80000"/>
            <a:alpha val="90000"/>
          </a:schemeClr>
        </a:solidFill>
      </dgm:spPr>
      <dgm:t>
        <a:bodyPr/>
        <a:lstStyle/>
        <a:p>
          <a:pPr algn="just"/>
          <a:endParaRPr lang="pt-PT" dirty="0">
            <a:latin typeface="Cambria" pitchFamily="18" charset="0"/>
          </a:endParaRPr>
        </a:p>
      </dgm:t>
    </dgm:pt>
    <dgm:pt modelId="{DEE22973-1C50-4785-A767-6A60C6FABF88}" type="parTrans" cxnId="{6B26138B-D8F1-47BD-91F3-CA9EBAFE5852}">
      <dgm:prSet/>
      <dgm:spPr/>
      <dgm:t>
        <a:bodyPr/>
        <a:lstStyle/>
        <a:p>
          <a:pPr algn="just"/>
          <a:endParaRPr lang="pt-PT">
            <a:latin typeface="Cambria" pitchFamily="18" charset="0"/>
          </a:endParaRPr>
        </a:p>
      </dgm:t>
    </dgm:pt>
    <dgm:pt modelId="{644E44EB-E161-4558-B7AA-FCDA4E1A081D}" type="sibTrans" cxnId="{6B26138B-D8F1-47BD-91F3-CA9EBAFE5852}">
      <dgm:prSet/>
      <dgm:spPr/>
      <dgm:t>
        <a:bodyPr/>
        <a:lstStyle/>
        <a:p>
          <a:pPr algn="just"/>
          <a:endParaRPr lang="pt-PT">
            <a:latin typeface="Cambria" pitchFamily="18" charset="0"/>
          </a:endParaRPr>
        </a:p>
      </dgm:t>
    </dgm:pt>
    <dgm:pt modelId="{A5F4FC02-2F39-4BB0-B2CE-26B1ACBB1853}">
      <dgm:prSet phldrT="[Texto]"/>
      <dgm:spPr>
        <a:solidFill>
          <a:schemeClr val="accent2">
            <a:lumMod val="20000"/>
            <a:lumOff val="80000"/>
            <a:alpha val="90000"/>
          </a:schemeClr>
        </a:solidFill>
      </dgm:spPr>
      <dgm:t>
        <a:bodyPr/>
        <a:lstStyle/>
        <a:p>
          <a:pPr algn="just"/>
          <a:r>
            <a:rPr lang="pt-PT" b="1" dirty="0" smtClean="0">
              <a:latin typeface="Cambria" pitchFamily="18" charset="0"/>
            </a:rPr>
            <a:t>Não reproduzem todos os fenómenos naturais </a:t>
          </a:r>
          <a:r>
            <a:rPr lang="pt-PT" dirty="0" smtClean="0">
              <a:latin typeface="Cambria" pitchFamily="18" charset="0"/>
            </a:rPr>
            <a:t>– comportamento animal, reacção ao maneio e ao stress</a:t>
          </a:r>
          <a:endParaRPr lang="pt-PT" dirty="0">
            <a:latin typeface="Cambria" pitchFamily="18" charset="0"/>
          </a:endParaRPr>
        </a:p>
      </dgm:t>
    </dgm:pt>
    <dgm:pt modelId="{3A4E871C-A9BC-4F51-9ECF-CACAEB9709E7}" type="parTrans" cxnId="{E0422278-8538-420E-A576-6117014D2B11}">
      <dgm:prSet/>
      <dgm:spPr/>
      <dgm:t>
        <a:bodyPr/>
        <a:lstStyle/>
        <a:p>
          <a:pPr algn="just"/>
          <a:endParaRPr lang="pt-PT">
            <a:latin typeface="Cambria" pitchFamily="18" charset="0"/>
          </a:endParaRPr>
        </a:p>
      </dgm:t>
    </dgm:pt>
    <dgm:pt modelId="{E7D066EE-195C-4A90-827C-FAC5E53917BA}" type="sibTrans" cxnId="{E0422278-8538-420E-A576-6117014D2B11}">
      <dgm:prSet/>
      <dgm:spPr/>
      <dgm:t>
        <a:bodyPr/>
        <a:lstStyle/>
        <a:p>
          <a:pPr algn="just"/>
          <a:endParaRPr lang="pt-PT">
            <a:latin typeface="Cambria" pitchFamily="18" charset="0"/>
          </a:endParaRPr>
        </a:p>
      </dgm:t>
    </dgm:pt>
    <dgm:pt modelId="{A56FF6F2-4C21-4422-A6DE-60BDEDCEA942}">
      <dgm:prSet phldrT="[Texto]"/>
      <dgm:spPr>
        <a:solidFill>
          <a:schemeClr val="accent2">
            <a:lumMod val="20000"/>
            <a:lumOff val="80000"/>
            <a:alpha val="90000"/>
          </a:schemeClr>
        </a:solidFill>
      </dgm:spPr>
      <dgm:t>
        <a:bodyPr/>
        <a:lstStyle/>
        <a:p>
          <a:pPr algn="just"/>
          <a:r>
            <a:rPr lang="pt-PT" b="1" dirty="0" smtClean="0">
              <a:latin typeface="Cambria" pitchFamily="18" charset="0"/>
            </a:rPr>
            <a:t>Impossibilidade de interacção </a:t>
          </a:r>
          <a:r>
            <a:rPr lang="pt-PT" dirty="0" smtClean="0">
              <a:latin typeface="Cambria" pitchFamily="18" charset="0"/>
            </a:rPr>
            <a:t>com o ser vivo e seus sistemas complexos</a:t>
          </a:r>
          <a:endParaRPr lang="pt-PT" dirty="0">
            <a:latin typeface="Cambria" pitchFamily="18" charset="0"/>
          </a:endParaRPr>
        </a:p>
      </dgm:t>
    </dgm:pt>
    <dgm:pt modelId="{72EC811A-CD9B-49E8-8E1D-A6401EAF5E8F}" type="parTrans" cxnId="{37E45753-B8C7-4E0B-A2EB-1A03FDC9724E}">
      <dgm:prSet/>
      <dgm:spPr/>
      <dgm:t>
        <a:bodyPr/>
        <a:lstStyle/>
        <a:p>
          <a:pPr algn="just"/>
          <a:endParaRPr lang="pt-PT">
            <a:latin typeface="Cambria" pitchFamily="18" charset="0"/>
          </a:endParaRPr>
        </a:p>
      </dgm:t>
    </dgm:pt>
    <dgm:pt modelId="{D10D0A04-4CA0-4B4A-ADA6-904790F39DA9}" type="sibTrans" cxnId="{37E45753-B8C7-4E0B-A2EB-1A03FDC9724E}">
      <dgm:prSet/>
      <dgm:spPr/>
      <dgm:t>
        <a:bodyPr/>
        <a:lstStyle/>
        <a:p>
          <a:pPr algn="just"/>
          <a:endParaRPr lang="pt-PT">
            <a:latin typeface="Cambria" pitchFamily="18" charset="0"/>
          </a:endParaRPr>
        </a:p>
      </dgm:t>
    </dgm:pt>
    <dgm:pt modelId="{6AFD1F55-B330-424C-928A-0A6CF225A8ED}">
      <dgm:prSet phldrT="[Texto]"/>
      <dgm:spPr>
        <a:solidFill>
          <a:schemeClr val="accent3">
            <a:lumMod val="20000"/>
            <a:lumOff val="80000"/>
            <a:alpha val="90000"/>
          </a:schemeClr>
        </a:solidFill>
      </dgm:spPr>
      <dgm:t>
        <a:bodyPr/>
        <a:lstStyle/>
        <a:p>
          <a:pPr algn="just"/>
          <a:r>
            <a:rPr lang="pt-PT" dirty="0" smtClean="0">
              <a:latin typeface="Cambria" pitchFamily="18" charset="0"/>
            </a:rPr>
            <a:t>Conteúdos programáticos </a:t>
          </a:r>
          <a:r>
            <a:rPr lang="pt-PT" i="1" dirty="0" smtClean="0">
              <a:latin typeface="Cambria" pitchFamily="18" charset="0"/>
            </a:rPr>
            <a:t>vs</a:t>
          </a:r>
          <a:r>
            <a:rPr lang="pt-PT" dirty="0" smtClean="0">
              <a:latin typeface="Cambria" pitchFamily="18" charset="0"/>
            </a:rPr>
            <a:t> </a:t>
          </a:r>
          <a:r>
            <a:rPr lang="pt-PT" b="1" dirty="0" smtClean="0">
              <a:latin typeface="Cambria" pitchFamily="18" charset="0"/>
            </a:rPr>
            <a:t>necessidade do uso animal </a:t>
          </a:r>
          <a:r>
            <a:rPr lang="pt-PT" dirty="0" smtClean="0">
              <a:latin typeface="Cambria" pitchFamily="18" charset="0"/>
            </a:rPr>
            <a:t>?</a:t>
          </a:r>
          <a:endParaRPr lang="pt-PT" dirty="0">
            <a:latin typeface="Cambria" pitchFamily="18" charset="0"/>
          </a:endParaRPr>
        </a:p>
      </dgm:t>
    </dgm:pt>
    <dgm:pt modelId="{CEC1751D-1C32-4F0C-ACAD-0AC4A8C891B7}" type="parTrans" cxnId="{7D6D608C-2AC5-4B32-8096-F5A5D8CB7607}">
      <dgm:prSet/>
      <dgm:spPr/>
      <dgm:t>
        <a:bodyPr/>
        <a:lstStyle/>
        <a:p>
          <a:pPr algn="just"/>
          <a:endParaRPr lang="pt-PT">
            <a:latin typeface="Cambria" pitchFamily="18" charset="0"/>
          </a:endParaRPr>
        </a:p>
      </dgm:t>
    </dgm:pt>
    <dgm:pt modelId="{1CF2347E-1AC8-47B6-8DAD-CB19C1E4E089}" type="sibTrans" cxnId="{7D6D608C-2AC5-4B32-8096-F5A5D8CB7607}">
      <dgm:prSet/>
      <dgm:spPr/>
      <dgm:t>
        <a:bodyPr/>
        <a:lstStyle/>
        <a:p>
          <a:pPr algn="just"/>
          <a:endParaRPr lang="pt-PT">
            <a:latin typeface="Cambria" pitchFamily="18" charset="0"/>
          </a:endParaRPr>
        </a:p>
      </dgm:t>
    </dgm:pt>
    <dgm:pt modelId="{A8543EC1-13AD-4762-9A79-919B4BE448DF}">
      <dgm:prSet phldrT="[Texto]"/>
      <dgm:spPr>
        <a:solidFill>
          <a:schemeClr val="accent3">
            <a:lumMod val="20000"/>
            <a:lumOff val="80000"/>
            <a:alpha val="90000"/>
          </a:schemeClr>
        </a:solidFill>
      </dgm:spPr>
      <dgm:t>
        <a:bodyPr/>
        <a:lstStyle/>
        <a:p>
          <a:pPr algn="just"/>
          <a:r>
            <a:rPr lang="pt-PT" b="1" dirty="0" smtClean="0">
              <a:latin typeface="Cambria" pitchFamily="18" charset="0"/>
            </a:rPr>
            <a:t>Abolição da dor e stress de maneio</a:t>
          </a:r>
          <a:endParaRPr lang="pt-PT" b="1" dirty="0">
            <a:latin typeface="Cambria" pitchFamily="18" charset="0"/>
          </a:endParaRPr>
        </a:p>
      </dgm:t>
    </dgm:pt>
    <dgm:pt modelId="{136056A3-BF5D-4CCA-B46C-DE17AC0D9A51}" type="parTrans" cxnId="{D2DD53D7-77DF-4613-BD4B-F9310C6E4D95}">
      <dgm:prSet/>
      <dgm:spPr/>
      <dgm:t>
        <a:bodyPr/>
        <a:lstStyle/>
        <a:p>
          <a:pPr algn="just"/>
          <a:endParaRPr lang="pt-PT">
            <a:latin typeface="Cambria" pitchFamily="18" charset="0"/>
          </a:endParaRPr>
        </a:p>
      </dgm:t>
    </dgm:pt>
    <dgm:pt modelId="{87AE1542-04A5-4AD1-98EE-A06E1AC8FAE0}" type="sibTrans" cxnId="{D2DD53D7-77DF-4613-BD4B-F9310C6E4D95}">
      <dgm:prSet/>
      <dgm:spPr/>
      <dgm:t>
        <a:bodyPr/>
        <a:lstStyle/>
        <a:p>
          <a:pPr algn="just"/>
          <a:endParaRPr lang="pt-PT">
            <a:latin typeface="Cambria" pitchFamily="18" charset="0"/>
          </a:endParaRPr>
        </a:p>
      </dgm:t>
    </dgm:pt>
    <dgm:pt modelId="{3FBBF366-1EA4-429A-AB79-7D6E41CC5E18}">
      <dgm:prSet phldrT="[Texto]"/>
      <dgm:spPr>
        <a:solidFill>
          <a:schemeClr val="accent3">
            <a:lumMod val="20000"/>
            <a:lumOff val="80000"/>
            <a:alpha val="90000"/>
          </a:schemeClr>
        </a:solidFill>
      </dgm:spPr>
      <dgm:t>
        <a:bodyPr/>
        <a:lstStyle/>
        <a:p>
          <a:pPr algn="just"/>
          <a:r>
            <a:rPr lang="pt-PT" dirty="0" smtClean="0">
              <a:latin typeface="Cambria" pitchFamily="18" charset="0"/>
            </a:rPr>
            <a:t>Teoria dos </a:t>
          </a:r>
          <a:r>
            <a:rPr lang="pt-PT" b="1" dirty="0" smtClean="0">
              <a:latin typeface="Cambria" pitchFamily="18" charset="0"/>
            </a:rPr>
            <a:t>3 </a:t>
          </a:r>
          <a:r>
            <a:rPr lang="pt-PT" b="1" dirty="0" err="1" smtClean="0">
              <a:latin typeface="Cambria" pitchFamily="18" charset="0"/>
            </a:rPr>
            <a:t>R’s</a:t>
          </a:r>
          <a:endParaRPr lang="pt-PT" b="1" dirty="0">
            <a:latin typeface="Cambria" pitchFamily="18" charset="0"/>
          </a:endParaRPr>
        </a:p>
      </dgm:t>
    </dgm:pt>
    <dgm:pt modelId="{C1A99715-4A02-4EB9-B0B7-DD971FF8E279}" type="parTrans" cxnId="{C434FC94-D222-4912-98D6-5D7A072790BF}">
      <dgm:prSet/>
      <dgm:spPr/>
      <dgm:t>
        <a:bodyPr/>
        <a:lstStyle/>
        <a:p>
          <a:pPr algn="just"/>
          <a:endParaRPr lang="pt-PT">
            <a:latin typeface="Cambria" pitchFamily="18" charset="0"/>
          </a:endParaRPr>
        </a:p>
      </dgm:t>
    </dgm:pt>
    <dgm:pt modelId="{2D10B95E-EDAF-4286-92BD-D627A0A0FF9A}" type="sibTrans" cxnId="{C434FC94-D222-4912-98D6-5D7A072790BF}">
      <dgm:prSet/>
      <dgm:spPr/>
      <dgm:t>
        <a:bodyPr/>
        <a:lstStyle/>
        <a:p>
          <a:pPr algn="just"/>
          <a:endParaRPr lang="pt-PT">
            <a:latin typeface="Cambria" pitchFamily="18" charset="0"/>
          </a:endParaRPr>
        </a:p>
      </dgm:t>
    </dgm:pt>
    <dgm:pt modelId="{069F6551-2AA3-49EA-BA70-29270106CEF3}">
      <dgm:prSet phldrT="[Texto]"/>
      <dgm:spPr>
        <a:solidFill>
          <a:schemeClr val="accent3">
            <a:lumMod val="20000"/>
            <a:lumOff val="80000"/>
            <a:alpha val="90000"/>
          </a:schemeClr>
        </a:solidFill>
      </dgm:spPr>
      <dgm:t>
        <a:bodyPr/>
        <a:lstStyle/>
        <a:p>
          <a:pPr algn="just"/>
          <a:endParaRPr lang="pt-PT" dirty="0">
            <a:latin typeface="Cambria" pitchFamily="18" charset="0"/>
          </a:endParaRPr>
        </a:p>
      </dgm:t>
    </dgm:pt>
    <dgm:pt modelId="{CF0C815C-42A8-43AC-A36B-5029B6A97FA2}" type="parTrans" cxnId="{91B86CCF-B2C1-4E32-A793-5D843B1BF95F}">
      <dgm:prSet/>
      <dgm:spPr/>
      <dgm:t>
        <a:bodyPr/>
        <a:lstStyle/>
        <a:p>
          <a:pPr algn="just"/>
          <a:endParaRPr lang="pt-PT">
            <a:latin typeface="Cambria" pitchFamily="18" charset="0"/>
          </a:endParaRPr>
        </a:p>
      </dgm:t>
    </dgm:pt>
    <dgm:pt modelId="{3B082E65-E7BB-47CF-8AE9-F92B0E87E999}" type="sibTrans" cxnId="{91B86CCF-B2C1-4E32-A793-5D843B1BF95F}">
      <dgm:prSet/>
      <dgm:spPr/>
      <dgm:t>
        <a:bodyPr/>
        <a:lstStyle/>
        <a:p>
          <a:pPr algn="just"/>
          <a:endParaRPr lang="pt-PT">
            <a:latin typeface="Cambria" pitchFamily="18" charset="0"/>
          </a:endParaRPr>
        </a:p>
      </dgm:t>
    </dgm:pt>
    <dgm:pt modelId="{6BCE6500-3F52-469E-9591-FCBD922117C0}">
      <dgm:prSet phldrT="[Texto]"/>
      <dgm:spPr>
        <a:solidFill>
          <a:schemeClr val="accent3">
            <a:lumMod val="20000"/>
            <a:lumOff val="80000"/>
            <a:alpha val="90000"/>
          </a:schemeClr>
        </a:solidFill>
      </dgm:spPr>
      <dgm:t>
        <a:bodyPr/>
        <a:lstStyle/>
        <a:p>
          <a:pPr algn="just"/>
          <a:endParaRPr lang="pt-PT" dirty="0">
            <a:latin typeface="Cambria" pitchFamily="18" charset="0"/>
          </a:endParaRPr>
        </a:p>
      </dgm:t>
    </dgm:pt>
    <dgm:pt modelId="{EBECC419-BEF1-42B4-906F-D880ED79C964}" type="parTrans" cxnId="{3E7D094E-755B-4565-A6A9-C7853CDFFE09}">
      <dgm:prSet/>
      <dgm:spPr/>
      <dgm:t>
        <a:bodyPr/>
        <a:lstStyle/>
        <a:p>
          <a:pPr algn="just"/>
          <a:endParaRPr lang="pt-PT">
            <a:latin typeface="Cambria" pitchFamily="18" charset="0"/>
          </a:endParaRPr>
        </a:p>
      </dgm:t>
    </dgm:pt>
    <dgm:pt modelId="{BFE180E2-9C4F-4B86-B086-D7077E1B9E2C}" type="sibTrans" cxnId="{3E7D094E-755B-4565-A6A9-C7853CDFFE09}">
      <dgm:prSet/>
      <dgm:spPr/>
      <dgm:t>
        <a:bodyPr/>
        <a:lstStyle/>
        <a:p>
          <a:pPr algn="just"/>
          <a:endParaRPr lang="pt-PT">
            <a:latin typeface="Cambria" pitchFamily="18" charset="0"/>
          </a:endParaRPr>
        </a:p>
      </dgm:t>
    </dgm:pt>
    <dgm:pt modelId="{881A8D34-A7E1-4AEC-B031-2C8E6FEBB620}">
      <dgm:prSet phldrT="[Texto]"/>
      <dgm:spPr>
        <a:solidFill>
          <a:schemeClr val="accent3">
            <a:lumMod val="20000"/>
            <a:lumOff val="80000"/>
            <a:alpha val="90000"/>
          </a:schemeClr>
        </a:solidFill>
      </dgm:spPr>
      <dgm:t>
        <a:bodyPr/>
        <a:lstStyle/>
        <a:p>
          <a:pPr algn="just"/>
          <a:endParaRPr lang="pt-PT" dirty="0">
            <a:latin typeface="Cambria" pitchFamily="18" charset="0"/>
          </a:endParaRPr>
        </a:p>
      </dgm:t>
    </dgm:pt>
    <dgm:pt modelId="{695458C4-A97B-4928-B5D9-FB27DB9D5FDD}" type="parTrans" cxnId="{5DB61711-1150-4FE9-9D19-7F251FBAE045}">
      <dgm:prSet/>
      <dgm:spPr/>
      <dgm:t>
        <a:bodyPr/>
        <a:lstStyle/>
        <a:p>
          <a:pPr algn="just"/>
          <a:endParaRPr lang="pt-PT">
            <a:latin typeface="Cambria" pitchFamily="18" charset="0"/>
          </a:endParaRPr>
        </a:p>
      </dgm:t>
    </dgm:pt>
    <dgm:pt modelId="{0A7E21CE-53D5-442A-A348-A2FA85EC9C1E}" type="sibTrans" cxnId="{5DB61711-1150-4FE9-9D19-7F251FBAE045}">
      <dgm:prSet/>
      <dgm:spPr/>
      <dgm:t>
        <a:bodyPr/>
        <a:lstStyle/>
        <a:p>
          <a:pPr algn="just"/>
          <a:endParaRPr lang="pt-PT">
            <a:latin typeface="Cambria" pitchFamily="18" charset="0"/>
          </a:endParaRPr>
        </a:p>
      </dgm:t>
    </dgm:pt>
    <dgm:pt modelId="{74DAB9E2-FB09-4F4B-B71A-AB7A5789C755}">
      <dgm:prSet phldrT="[Texto]"/>
      <dgm:spPr>
        <a:solidFill>
          <a:schemeClr val="accent2">
            <a:lumMod val="20000"/>
            <a:lumOff val="80000"/>
            <a:alpha val="90000"/>
          </a:schemeClr>
        </a:solidFill>
      </dgm:spPr>
      <dgm:t>
        <a:bodyPr/>
        <a:lstStyle/>
        <a:p>
          <a:pPr algn="just"/>
          <a:endParaRPr lang="pt-PT" dirty="0">
            <a:latin typeface="Cambria" pitchFamily="18" charset="0"/>
          </a:endParaRPr>
        </a:p>
      </dgm:t>
    </dgm:pt>
    <dgm:pt modelId="{54F20DDC-5CB4-4112-8F8D-CD169A25F2D1}" type="parTrans" cxnId="{B4A9A864-20D4-47D4-8A7A-E8AE777CAF21}">
      <dgm:prSet/>
      <dgm:spPr/>
      <dgm:t>
        <a:bodyPr/>
        <a:lstStyle/>
        <a:p>
          <a:pPr algn="just"/>
          <a:endParaRPr lang="pt-PT">
            <a:latin typeface="Cambria" pitchFamily="18" charset="0"/>
          </a:endParaRPr>
        </a:p>
      </dgm:t>
    </dgm:pt>
    <dgm:pt modelId="{AC698407-F4C2-4021-BC84-AB9543527C44}" type="sibTrans" cxnId="{B4A9A864-20D4-47D4-8A7A-E8AE777CAF21}">
      <dgm:prSet/>
      <dgm:spPr/>
      <dgm:t>
        <a:bodyPr/>
        <a:lstStyle/>
        <a:p>
          <a:pPr algn="just"/>
          <a:endParaRPr lang="pt-PT">
            <a:latin typeface="Cambria" pitchFamily="18" charset="0"/>
          </a:endParaRPr>
        </a:p>
      </dgm:t>
    </dgm:pt>
    <dgm:pt modelId="{1A1DC10B-256A-46CE-8D2A-561B9A294D1D}">
      <dgm:prSet phldrT="[Texto]"/>
      <dgm:spPr>
        <a:solidFill>
          <a:schemeClr val="accent2">
            <a:lumMod val="20000"/>
            <a:lumOff val="80000"/>
            <a:alpha val="90000"/>
          </a:schemeClr>
        </a:solidFill>
      </dgm:spPr>
      <dgm:t>
        <a:bodyPr/>
        <a:lstStyle/>
        <a:p>
          <a:pPr algn="just"/>
          <a:endParaRPr lang="pt-PT" dirty="0">
            <a:latin typeface="Cambria" pitchFamily="18" charset="0"/>
          </a:endParaRPr>
        </a:p>
      </dgm:t>
    </dgm:pt>
    <dgm:pt modelId="{B09D521F-C8D3-41E6-8334-CF3731B5503B}" type="parTrans" cxnId="{506F8EFD-52E9-4D70-BCD5-2F0543BAB8FC}">
      <dgm:prSet/>
      <dgm:spPr/>
      <dgm:t>
        <a:bodyPr/>
        <a:lstStyle/>
        <a:p>
          <a:pPr algn="just"/>
          <a:endParaRPr lang="pt-PT">
            <a:latin typeface="Cambria" pitchFamily="18" charset="0"/>
          </a:endParaRPr>
        </a:p>
      </dgm:t>
    </dgm:pt>
    <dgm:pt modelId="{68951BCB-ABA1-4749-8796-788B39324DA0}" type="sibTrans" cxnId="{506F8EFD-52E9-4D70-BCD5-2F0543BAB8FC}">
      <dgm:prSet/>
      <dgm:spPr/>
      <dgm:t>
        <a:bodyPr/>
        <a:lstStyle/>
        <a:p>
          <a:pPr algn="just"/>
          <a:endParaRPr lang="pt-PT">
            <a:latin typeface="Cambria" pitchFamily="18" charset="0"/>
          </a:endParaRPr>
        </a:p>
      </dgm:t>
    </dgm:pt>
    <dgm:pt modelId="{B75CCFC5-2FEB-47EC-AD94-7167E6071ABE}">
      <dgm:prSet phldrT="[Texto]"/>
      <dgm:spPr>
        <a:solidFill>
          <a:schemeClr val="accent2">
            <a:lumMod val="20000"/>
            <a:lumOff val="80000"/>
            <a:alpha val="90000"/>
          </a:schemeClr>
        </a:solidFill>
      </dgm:spPr>
      <dgm:t>
        <a:bodyPr/>
        <a:lstStyle/>
        <a:p>
          <a:pPr algn="just"/>
          <a:r>
            <a:rPr lang="pt-PT" dirty="0" smtClean="0">
              <a:latin typeface="Cambria" pitchFamily="18" charset="0"/>
            </a:rPr>
            <a:t>Muito </a:t>
          </a:r>
          <a:r>
            <a:rPr lang="pt-PT" b="1" dirty="0" smtClean="0">
              <a:latin typeface="Cambria" pitchFamily="18" charset="0"/>
            </a:rPr>
            <a:t>simplificadores</a:t>
          </a:r>
          <a:endParaRPr lang="pt-PT" b="1" dirty="0">
            <a:latin typeface="Cambria" pitchFamily="18" charset="0"/>
          </a:endParaRPr>
        </a:p>
      </dgm:t>
    </dgm:pt>
    <dgm:pt modelId="{87E672C0-7942-441A-B6E2-717EA4CEF803}" type="parTrans" cxnId="{5642F45A-631F-4D3F-8271-A2A84DA9038D}">
      <dgm:prSet/>
      <dgm:spPr/>
      <dgm:t>
        <a:bodyPr/>
        <a:lstStyle/>
        <a:p>
          <a:pPr algn="just"/>
          <a:endParaRPr lang="pt-PT">
            <a:latin typeface="Cambria" pitchFamily="18" charset="0"/>
          </a:endParaRPr>
        </a:p>
      </dgm:t>
    </dgm:pt>
    <dgm:pt modelId="{F3AF6F67-794E-4A50-92B8-B48E9F81E833}" type="sibTrans" cxnId="{5642F45A-631F-4D3F-8271-A2A84DA9038D}">
      <dgm:prSet/>
      <dgm:spPr/>
      <dgm:t>
        <a:bodyPr/>
        <a:lstStyle/>
        <a:p>
          <a:pPr algn="just"/>
          <a:endParaRPr lang="pt-PT">
            <a:latin typeface="Cambria" pitchFamily="18" charset="0"/>
          </a:endParaRPr>
        </a:p>
      </dgm:t>
    </dgm:pt>
    <dgm:pt modelId="{41797E04-7DB8-438D-AAD9-E76A10A8338A}">
      <dgm:prSet phldrT="[Texto]"/>
      <dgm:spPr>
        <a:solidFill>
          <a:schemeClr val="accent2">
            <a:lumMod val="20000"/>
            <a:lumOff val="80000"/>
            <a:alpha val="90000"/>
          </a:schemeClr>
        </a:solidFill>
      </dgm:spPr>
      <dgm:t>
        <a:bodyPr/>
        <a:lstStyle/>
        <a:p>
          <a:pPr algn="just"/>
          <a:endParaRPr lang="pt-PT" dirty="0">
            <a:latin typeface="Cambria" pitchFamily="18" charset="0"/>
          </a:endParaRPr>
        </a:p>
      </dgm:t>
    </dgm:pt>
    <dgm:pt modelId="{B0AD505C-975B-473C-9490-EF69CD2D7444}" type="parTrans" cxnId="{2977F692-12DB-4A68-8B8F-2E38F23E3AF5}">
      <dgm:prSet/>
      <dgm:spPr/>
      <dgm:t>
        <a:bodyPr/>
        <a:lstStyle/>
        <a:p>
          <a:pPr algn="just"/>
          <a:endParaRPr lang="pt-PT">
            <a:latin typeface="Cambria" pitchFamily="18" charset="0"/>
          </a:endParaRPr>
        </a:p>
      </dgm:t>
    </dgm:pt>
    <dgm:pt modelId="{727880B2-731A-4061-904A-889FB02170CA}" type="sibTrans" cxnId="{2977F692-12DB-4A68-8B8F-2E38F23E3AF5}">
      <dgm:prSet/>
      <dgm:spPr/>
      <dgm:t>
        <a:bodyPr/>
        <a:lstStyle/>
        <a:p>
          <a:pPr algn="just"/>
          <a:endParaRPr lang="pt-PT">
            <a:latin typeface="Cambria" pitchFamily="18" charset="0"/>
          </a:endParaRPr>
        </a:p>
      </dgm:t>
    </dgm:pt>
    <dgm:pt modelId="{F383B882-3C32-4C73-A153-6E8CC018F3B2}">
      <dgm:prSet phldrT="[Texto]"/>
      <dgm:spPr>
        <a:solidFill>
          <a:schemeClr val="accent3">
            <a:lumMod val="20000"/>
            <a:lumOff val="80000"/>
            <a:alpha val="90000"/>
          </a:schemeClr>
        </a:solidFill>
      </dgm:spPr>
      <dgm:t>
        <a:bodyPr/>
        <a:lstStyle/>
        <a:p>
          <a:pPr algn="just"/>
          <a:r>
            <a:rPr lang="pt-PT" b="1" dirty="0" smtClean="0">
              <a:latin typeface="Cambria" pitchFamily="18" charset="0"/>
            </a:rPr>
            <a:t>Desenvolvimento de técnicas </a:t>
          </a:r>
          <a:r>
            <a:rPr lang="pt-PT" dirty="0" smtClean="0">
              <a:latin typeface="Cambria" pitchFamily="18" charset="0"/>
            </a:rPr>
            <a:t>como culturas celulares, culturas com mais de um tipo celulares, tridimensionais, que possibilitam maior aproximação à complexidade do organismo vivo</a:t>
          </a:r>
          <a:endParaRPr lang="pt-PT" dirty="0">
            <a:latin typeface="Cambria" pitchFamily="18" charset="0"/>
          </a:endParaRPr>
        </a:p>
      </dgm:t>
    </dgm:pt>
    <dgm:pt modelId="{30614A3F-28EB-4895-819E-4970983D194D}" type="parTrans" cxnId="{516D08B4-0399-4A0C-9EC4-22ECAB5867A2}">
      <dgm:prSet/>
      <dgm:spPr/>
      <dgm:t>
        <a:bodyPr/>
        <a:lstStyle/>
        <a:p>
          <a:pPr algn="just"/>
          <a:endParaRPr lang="pt-PT">
            <a:latin typeface="Cambria" pitchFamily="18" charset="0"/>
          </a:endParaRPr>
        </a:p>
      </dgm:t>
    </dgm:pt>
    <dgm:pt modelId="{ACC62F6F-F642-4C9F-B082-8A63C5D70D5C}" type="sibTrans" cxnId="{516D08B4-0399-4A0C-9EC4-22ECAB5867A2}">
      <dgm:prSet/>
      <dgm:spPr/>
      <dgm:t>
        <a:bodyPr/>
        <a:lstStyle/>
        <a:p>
          <a:pPr algn="just"/>
          <a:endParaRPr lang="pt-PT">
            <a:latin typeface="Cambria" pitchFamily="18" charset="0"/>
          </a:endParaRPr>
        </a:p>
      </dgm:t>
    </dgm:pt>
    <dgm:pt modelId="{CDA4A026-12E7-4FB5-A963-D77297E09D19}">
      <dgm:prSet phldrT="[Texto]"/>
      <dgm:spPr>
        <a:solidFill>
          <a:schemeClr val="accent3">
            <a:lumMod val="20000"/>
            <a:lumOff val="80000"/>
            <a:alpha val="90000"/>
          </a:schemeClr>
        </a:solidFill>
      </dgm:spPr>
      <dgm:t>
        <a:bodyPr/>
        <a:lstStyle/>
        <a:p>
          <a:pPr algn="just"/>
          <a:endParaRPr lang="pt-PT" dirty="0">
            <a:latin typeface="Cambria" pitchFamily="18" charset="0"/>
          </a:endParaRPr>
        </a:p>
      </dgm:t>
    </dgm:pt>
    <dgm:pt modelId="{833C713A-79E6-4B18-A78E-251782959CF0}" type="parTrans" cxnId="{DC2F7110-3569-43DD-9C86-9BCFC34DC4B1}">
      <dgm:prSet/>
      <dgm:spPr/>
      <dgm:t>
        <a:bodyPr/>
        <a:lstStyle/>
        <a:p>
          <a:pPr algn="just"/>
          <a:endParaRPr lang="pt-PT">
            <a:latin typeface="Cambria" pitchFamily="18" charset="0"/>
          </a:endParaRPr>
        </a:p>
      </dgm:t>
    </dgm:pt>
    <dgm:pt modelId="{679D2046-9786-4C5F-A84D-B4EF98297339}" type="sibTrans" cxnId="{DC2F7110-3569-43DD-9C86-9BCFC34DC4B1}">
      <dgm:prSet/>
      <dgm:spPr/>
      <dgm:t>
        <a:bodyPr/>
        <a:lstStyle/>
        <a:p>
          <a:pPr algn="just"/>
          <a:endParaRPr lang="pt-PT">
            <a:latin typeface="Cambria" pitchFamily="18" charset="0"/>
          </a:endParaRPr>
        </a:p>
      </dgm:t>
    </dgm:pt>
    <dgm:pt modelId="{3CCB5EC9-3753-44E3-85DA-1784F9B5AA11}" type="pres">
      <dgm:prSet presAssocID="{317797AD-104B-4D1F-84D8-27BFC18CD0A4}" presName="Name0" presStyleCnt="0">
        <dgm:presLayoutVars>
          <dgm:dir/>
          <dgm:animLvl val="lvl"/>
          <dgm:resizeHandles val="exact"/>
        </dgm:presLayoutVars>
      </dgm:prSet>
      <dgm:spPr/>
      <dgm:t>
        <a:bodyPr/>
        <a:lstStyle/>
        <a:p>
          <a:endParaRPr lang="pt-PT"/>
        </a:p>
      </dgm:t>
    </dgm:pt>
    <dgm:pt modelId="{02531CB5-06CB-40F1-B152-EA9559AC4BC3}" type="pres">
      <dgm:prSet presAssocID="{9ED82EA9-E76E-4DBA-8CB5-6528C9AA6A49}" presName="composite" presStyleCnt="0"/>
      <dgm:spPr/>
      <dgm:t>
        <a:bodyPr/>
        <a:lstStyle/>
        <a:p>
          <a:endParaRPr lang="pt-PT"/>
        </a:p>
      </dgm:t>
    </dgm:pt>
    <dgm:pt modelId="{D8174196-7EE6-4C33-8B80-12DDD11B7F67}" type="pres">
      <dgm:prSet presAssocID="{9ED82EA9-E76E-4DBA-8CB5-6528C9AA6A49}" presName="parTx" presStyleLbl="alignNode1" presStyleIdx="0" presStyleCnt="2">
        <dgm:presLayoutVars>
          <dgm:chMax val="0"/>
          <dgm:chPref val="0"/>
          <dgm:bulletEnabled val="1"/>
        </dgm:presLayoutVars>
      </dgm:prSet>
      <dgm:spPr/>
      <dgm:t>
        <a:bodyPr/>
        <a:lstStyle/>
        <a:p>
          <a:endParaRPr lang="pt-PT"/>
        </a:p>
      </dgm:t>
    </dgm:pt>
    <dgm:pt modelId="{4D675F2A-E2A1-4B78-AC4C-B07874670757}" type="pres">
      <dgm:prSet presAssocID="{9ED82EA9-E76E-4DBA-8CB5-6528C9AA6A49}" presName="desTx" presStyleLbl="alignAccFollowNode1" presStyleIdx="0" presStyleCnt="2">
        <dgm:presLayoutVars>
          <dgm:bulletEnabled val="1"/>
        </dgm:presLayoutVars>
      </dgm:prSet>
      <dgm:spPr/>
      <dgm:t>
        <a:bodyPr/>
        <a:lstStyle/>
        <a:p>
          <a:endParaRPr lang="pt-PT"/>
        </a:p>
      </dgm:t>
    </dgm:pt>
    <dgm:pt modelId="{51156F98-1635-4372-9E8D-ED8AA9409724}" type="pres">
      <dgm:prSet presAssocID="{2015A270-916B-4BB7-9189-14E695292396}" presName="space" presStyleCnt="0"/>
      <dgm:spPr/>
      <dgm:t>
        <a:bodyPr/>
        <a:lstStyle/>
        <a:p>
          <a:endParaRPr lang="pt-PT"/>
        </a:p>
      </dgm:t>
    </dgm:pt>
    <dgm:pt modelId="{5C9946C8-BA1E-474C-BA36-3F9D75D92E6A}" type="pres">
      <dgm:prSet presAssocID="{251F0F9B-AE4E-4673-91E7-25DB5E93A679}" presName="composite" presStyleCnt="0"/>
      <dgm:spPr/>
      <dgm:t>
        <a:bodyPr/>
        <a:lstStyle/>
        <a:p>
          <a:endParaRPr lang="pt-PT"/>
        </a:p>
      </dgm:t>
    </dgm:pt>
    <dgm:pt modelId="{D3029C2D-0A6E-4511-BC3E-EA54789343F3}" type="pres">
      <dgm:prSet presAssocID="{251F0F9B-AE4E-4673-91E7-25DB5E93A679}" presName="parTx" presStyleLbl="alignNode1" presStyleIdx="1" presStyleCnt="2">
        <dgm:presLayoutVars>
          <dgm:chMax val="0"/>
          <dgm:chPref val="0"/>
          <dgm:bulletEnabled val="1"/>
        </dgm:presLayoutVars>
      </dgm:prSet>
      <dgm:spPr/>
      <dgm:t>
        <a:bodyPr/>
        <a:lstStyle/>
        <a:p>
          <a:endParaRPr lang="pt-PT"/>
        </a:p>
      </dgm:t>
    </dgm:pt>
    <dgm:pt modelId="{192DE501-BBDB-4ADC-B56F-36CBD15566E1}" type="pres">
      <dgm:prSet presAssocID="{251F0F9B-AE4E-4673-91E7-25DB5E93A679}" presName="desTx" presStyleLbl="alignAccFollowNode1" presStyleIdx="1" presStyleCnt="2">
        <dgm:presLayoutVars>
          <dgm:bulletEnabled val="1"/>
        </dgm:presLayoutVars>
      </dgm:prSet>
      <dgm:spPr/>
      <dgm:t>
        <a:bodyPr/>
        <a:lstStyle/>
        <a:p>
          <a:endParaRPr lang="pt-PT"/>
        </a:p>
      </dgm:t>
    </dgm:pt>
  </dgm:ptLst>
  <dgm:cxnLst>
    <dgm:cxn modelId="{101680C9-7F6C-4725-A42B-5FC1F7C9CE43}" srcId="{317797AD-104B-4D1F-84D8-27BFC18CD0A4}" destId="{9ED82EA9-E76E-4DBA-8CB5-6528C9AA6A49}" srcOrd="0" destOrd="0" parTransId="{F351B9E1-093E-4A84-BF4D-0F9942FFD272}" sibTransId="{2015A270-916B-4BB7-9189-14E695292396}"/>
    <dgm:cxn modelId="{78B1845F-E5A5-4574-A097-292E0E2151B8}" type="presOf" srcId="{A5F4FC02-2F39-4BB0-B2CE-26B1ACBB1853}" destId="{192DE501-BBDB-4ADC-B56F-36CBD15566E1}" srcOrd="0" destOrd="2" presId="urn:microsoft.com/office/officeart/2005/8/layout/hList1"/>
    <dgm:cxn modelId="{F8F4B92B-B21A-48C1-86E4-BAF55ADE5488}" type="presOf" srcId="{B75CCFC5-2FEB-47EC-AD94-7167E6071ABE}" destId="{192DE501-BBDB-4ADC-B56F-36CBD15566E1}" srcOrd="0" destOrd="4" presId="urn:microsoft.com/office/officeart/2005/8/layout/hList1"/>
    <dgm:cxn modelId="{05EFEE30-EFD6-4404-A1D8-B2BE6B475205}" type="presOf" srcId="{6BCE6500-3F52-469E-9591-FCBD922117C0}" destId="{4D675F2A-E2A1-4B78-AC4C-B07874670757}" srcOrd="0" destOrd="3" presId="urn:microsoft.com/office/officeart/2005/8/layout/hList1"/>
    <dgm:cxn modelId="{4477799D-3209-457F-81B4-ACB4F79EDD8C}" type="presOf" srcId="{A6CF7BDF-5C70-4F69-815E-E3B793BBAECA}" destId="{4D675F2A-E2A1-4B78-AC4C-B07874670757}" srcOrd="0" destOrd="0" presId="urn:microsoft.com/office/officeart/2005/8/layout/hList1"/>
    <dgm:cxn modelId="{DDBC44C4-A58E-4E7F-BA7E-3EA8CA454AE5}" type="presOf" srcId="{3FBBF366-1EA4-429A-AB79-7D6E41CC5E18}" destId="{4D675F2A-E2A1-4B78-AC4C-B07874670757}" srcOrd="0" destOrd="6" presId="urn:microsoft.com/office/officeart/2005/8/layout/hList1"/>
    <dgm:cxn modelId="{3E7D094E-755B-4565-A6A9-C7853CDFFE09}" srcId="{9ED82EA9-E76E-4DBA-8CB5-6528C9AA6A49}" destId="{6BCE6500-3F52-469E-9591-FCBD922117C0}" srcOrd="3" destOrd="0" parTransId="{EBECC419-BEF1-42B4-906F-D880ED79C964}" sibTransId="{BFE180E2-9C4F-4B86-B086-D7077E1B9E2C}"/>
    <dgm:cxn modelId="{5DB61711-1150-4FE9-9D19-7F251FBAE045}" srcId="{9ED82EA9-E76E-4DBA-8CB5-6528C9AA6A49}" destId="{881A8D34-A7E1-4AEC-B031-2C8E6FEBB620}" srcOrd="5" destOrd="0" parTransId="{695458C4-A97B-4928-B5D9-FB27DB9D5FDD}" sibTransId="{0A7E21CE-53D5-442A-A348-A2FA85EC9C1E}"/>
    <dgm:cxn modelId="{62D8ADA2-4DEE-41C5-BB04-9A610D1C6A05}" type="presOf" srcId="{CDA4A026-12E7-4FB5-A963-D77297E09D19}" destId="{4D675F2A-E2A1-4B78-AC4C-B07874670757}" srcOrd="0" destOrd="7" presId="urn:microsoft.com/office/officeart/2005/8/layout/hList1"/>
    <dgm:cxn modelId="{5642F45A-631F-4D3F-8271-A2A84DA9038D}" srcId="{251F0F9B-AE4E-4673-91E7-25DB5E93A679}" destId="{B75CCFC5-2FEB-47EC-AD94-7167E6071ABE}" srcOrd="4" destOrd="0" parTransId="{87E672C0-7942-441A-B6E2-717EA4CEF803}" sibTransId="{F3AF6F67-794E-4A50-92B8-B48E9F81E833}"/>
    <dgm:cxn modelId="{0C8C9120-FD34-431C-A6EC-74D88AE7B719}" type="presOf" srcId="{41797E04-7DB8-438D-AAD9-E76A10A8338A}" destId="{192DE501-BBDB-4ADC-B56F-36CBD15566E1}" srcOrd="0" destOrd="3" presId="urn:microsoft.com/office/officeart/2005/8/layout/hList1"/>
    <dgm:cxn modelId="{59535D3C-D139-4E61-AF00-1135626E4229}" type="presOf" srcId="{A8543EC1-13AD-4762-9A79-919B4BE448DF}" destId="{4D675F2A-E2A1-4B78-AC4C-B07874670757}" srcOrd="0" destOrd="4" presId="urn:microsoft.com/office/officeart/2005/8/layout/hList1"/>
    <dgm:cxn modelId="{932D9F13-A2C9-4651-8823-B7126FE257EC}" type="presOf" srcId="{1A1DC10B-256A-46CE-8D2A-561B9A294D1D}" destId="{192DE501-BBDB-4ADC-B56F-36CBD15566E1}" srcOrd="0" destOrd="5" presId="urn:microsoft.com/office/officeart/2005/8/layout/hList1"/>
    <dgm:cxn modelId="{C434FC94-D222-4912-98D6-5D7A072790BF}" srcId="{9ED82EA9-E76E-4DBA-8CB5-6528C9AA6A49}" destId="{3FBBF366-1EA4-429A-AB79-7D6E41CC5E18}" srcOrd="6" destOrd="0" parTransId="{C1A99715-4A02-4EB9-B0B7-DD971FF8E279}" sibTransId="{2D10B95E-EDAF-4286-92BD-D627A0A0FF9A}"/>
    <dgm:cxn modelId="{DC2F7110-3569-43DD-9C86-9BCFC34DC4B1}" srcId="{9ED82EA9-E76E-4DBA-8CB5-6528C9AA6A49}" destId="{CDA4A026-12E7-4FB5-A963-D77297E09D19}" srcOrd="7" destOrd="0" parTransId="{833C713A-79E6-4B18-A78E-251782959CF0}" sibTransId="{679D2046-9786-4C5F-A84D-B4EF98297339}"/>
    <dgm:cxn modelId="{0B97E97C-F40E-4300-8F15-3CC7FA797D77}" type="presOf" srcId="{ACA8CE99-40D6-4278-B979-F030099D3D3D}" destId="{192DE501-BBDB-4ADC-B56F-36CBD15566E1}" srcOrd="0" destOrd="0" presId="urn:microsoft.com/office/officeart/2005/8/layout/hList1"/>
    <dgm:cxn modelId="{6B26138B-D8F1-47BD-91F3-CA9EBAFE5852}" srcId="{251F0F9B-AE4E-4673-91E7-25DB5E93A679}" destId="{D56FA5C5-E225-49DA-AE09-2AEB3B5D6405}" srcOrd="7" destOrd="0" parTransId="{DEE22973-1C50-4785-A767-6A60C6FABF88}" sibTransId="{644E44EB-E161-4558-B7AA-FCDA4E1A081D}"/>
    <dgm:cxn modelId="{D2DD53D7-77DF-4613-BD4B-F9310C6E4D95}" srcId="{9ED82EA9-E76E-4DBA-8CB5-6528C9AA6A49}" destId="{A8543EC1-13AD-4762-9A79-919B4BE448DF}" srcOrd="4" destOrd="0" parTransId="{136056A3-BF5D-4CCA-B46C-DE17AC0D9A51}" sibTransId="{87AE1542-04A5-4AD1-98EE-A06E1AC8FAE0}"/>
    <dgm:cxn modelId="{7D6D608C-2AC5-4B32-8096-F5A5D8CB7607}" srcId="{9ED82EA9-E76E-4DBA-8CB5-6528C9AA6A49}" destId="{6AFD1F55-B330-424C-928A-0A6CF225A8ED}" srcOrd="2" destOrd="0" parTransId="{CEC1751D-1C32-4F0C-ACAD-0AC4A8C891B7}" sibTransId="{1CF2347E-1AC8-47B6-8DAD-CB19C1E4E089}"/>
    <dgm:cxn modelId="{11473D4C-897F-4457-B7C9-1B3796C59376}" type="presOf" srcId="{F383B882-3C32-4C73-A153-6E8CC018F3B2}" destId="{4D675F2A-E2A1-4B78-AC4C-B07874670757}" srcOrd="0" destOrd="8" presId="urn:microsoft.com/office/officeart/2005/8/layout/hList1"/>
    <dgm:cxn modelId="{D6CA32FD-C413-4DED-98C3-18A9D677A735}" type="presOf" srcId="{6AFD1F55-B330-424C-928A-0A6CF225A8ED}" destId="{4D675F2A-E2A1-4B78-AC4C-B07874670757}" srcOrd="0" destOrd="2" presId="urn:microsoft.com/office/officeart/2005/8/layout/hList1"/>
    <dgm:cxn modelId="{FCAE3F8F-F55C-429F-BC37-7A15F4048918}" srcId="{251F0F9B-AE4E-4673-91E7-25DB5E93A679}" destId="{ACA8CE99-40D6-4278-B979-F030099D3D3D}" srcOrd="0" destOrd="0" parTransId="{F0CFA261-12F6-43AE-8BF0-E22EE6648CE1}" sibTransId="{4B0581CB-E432-4190-A571-CC0E977CE9E3}"/>
    <dgm:cxn modelId="{99A4D61C-0FD4-45DB-BBD6-9217999D3423}" type="presOf" srcId="{251F0F9B-AE4E-4673-91E7-25DB5E93A679}" destId="{D3029C2D-0A6E-4511-BC3E-EA54789343F3}" srcOrd="0" destOrd="0" presId="urn:microsoft.com/office/officeart/2005/8/layout/hList1"/>
    <dgm:cxn modelId="{E0422278-8538-420E-A576-6117014D2B11}" srcId="{251F0F9B-AE4E-4673-91E7-25DB5E93A679}" destId="{A5F4FC02-2F39-4BB0-B2CE-26B1ACBB1853}" srcOrd="2" destOrd="0" parTransId="{3A4E871C-A9BC-4F51-9ECF-CACAEB9709E7}" sibTransId="{E7D066EE-195C-4A90-827C-FAC5E53917BA}"/>
    <dgm:cxn modelId="{5EF291DD-D3D5-47F9-8348-A5244628B8D0}" type="presOf" srcId="{D56FA5C5-E225-49DA-AE09-2AEB3B5D6405}" destId="{192DE501-BBDB-4ADC-B56F-36CBD15566E1}" srcOrd="0" destOrd="7" presId="urn:microsoft.com/office/officeart/2005/8/layout/hList1"/>
    <dgm:cxn modelId="{394E0953-A578-4600-AA4D-CF38220BD634}" type="presOf" srcId="{069F6551-2AA3-49EA-BA70-29270106CEF3}" destId="{4D675F2A-E2A1-4B78-AC4C-B07874670757}" srcOrd="0" destOrd="1" presId="urn:microsoft.com/office/officeart/2005/8/layout/hList1"/>
    <dgm:cxn modelId="{96CA80AF-6F6B-4F79-8FB7-EFD9C4CE6EF0}" type="presOf" srcId="{74DAB9E2-FB09-4F4B-B71A-AB7A5789C755}" destId="{192DE501-BBDB-4ADC-B56F-36CBD15566E1}" srcOrd="0" destOrd="1" presId="urn:microsoft.com/office/officeart/2005/8/layout/hList1"/>
    <dgm:cxn modelId="{91B86CCF-B2C1-4E32-A793-5D843B1BF95F}" srcId="{9ED82EA9-E76E-4DBA-8CB5-6528C9AA6A49}" destId="{069F6551-2AA3-49EA-BA70-29270106CEF3}" srcOrd="1" destOrd="0" parTransId="{CF0C815C-42A8-43AC-A36B-5029B6A97FA2}" sibTransId="{3B082E65-E7BB-47CF-8AE9-F92B0E87E999}"/>
    <dgm:cxn modelId="{506F8EFD-52E9-4D70-BCD5-2F0543BAB8FC}" srcId="{251F0F9B-AE4E-4673-91E7-25DB5E93A679}" destId="{1A1DC10B-256A-46CE-8D2A-561B9A294D1D}" srcOrd="5" destOrd="0" parTransId="{B09D521F-C8D3-41E6-8334-CF3731B5503B}" sibTransId="{68951BCB-ABA1-4749-8796-788B39324DA0}"/>
    <dgm:cxn modelId="{B306AD2D-F236-4B83-A994-EA88C534B8BC}" type="presOf" srcId="{317797AD-104B-4D1F-84D8-27BFC18CD0A4}" destId="{3CCB5EC9-3753-44E3-85DA-1784F9B5AA11}" srcOrd="0" destOrd="0" presId="urn:microsoft.com/office/officeart/2005/8/layout/hList1"/>
    <dgm:cxn modelId="{C2949F36-AFA1-4A21-A82D-514068862D8C}" type="presOf" srcId="{9ED82EA9-E76E-4DBA-8CB5-6528C9AA6A49}" destId="{D8174196-7EE6-4C33-8B80-12DDD11B7F67}" srcOrd="0" destOrd="0" presId="urn:microsoft.com/office/officeart/2005/8/layout/hList1"/>
    <dgm:cxn modelId="{07819F1B-B1B6-4616-B60D-9E8D4DC1B455}" srcId="{9ED82EA9-E76E-4DBA-8CB5-6528C9AA6A49}" destId="{A6CF7BDF-5C70-4F69-815E-E3B793BBAECA}" srcOrd="0" destOrd="0" parTransId="{BF85EDA9-E7C0-4D83-B165-5EC850152861}" sibTransId="{F7022F76-23CF-48D0-8335-14B772917DEE}"/>
    <dgm:cxn modelId="{516D08B4-0399-4A0C-9EC4-22ECAB5867A2}" srcId="{9ED82EA9-E76E-4DBA-8CB5-6528C9AA6A49}" destId="{F383B882-3C32-4C73-A153-6E8CC018F3B2}" srcOrd="8" destOrd="0" parTransId="{30614A3F-28EB-4895-819E-4970983D194D}" sibTransId="{ACC62F6F-F642-4C9F-B082-8A63C5D70D5C}"/>
    <dgm:cxn modelId="{2977F692-12DB-4A68-8B8F-2E38F23E3AF5}" srcId="{251F0F9B-AE4E-4673-91E7-25DB5E93A679}" destId="{41797E04-7DB8-438D-AAD9-E76A10A8338A}" srcOrd="3" destOrd="0" parTransId="{B0AD505C-975B-473C-9490-EF69CD2D7444}" sibTransId="{727880B2-731A-4061-904A-889FB02170CA}"/>
    <dgm:cxn modelId="{37E45753-B8C7-4E0B-A2EB-1A03FDC9724E}" srcId="{251F0F9B-AE4E-4673-91E7-25DB5E93A679}" destId="{A56FF6F2-4C21-4422-A6DE-60BDEDCEA942}" srcOrd="6" destOrd="0" parTransId="{72EC811A-CD9B-49E8-8E1D-A6401EAF5E8F}" sibTransId="{D10D0A04-4CA0-4B4A-ADA6-904790F39DA9}"/>
    <dgm:cxn modelId="{B4A9A864-20D4-47D4-8A7A-E8AE777CAF21}" srcId="{251F0F9B-AE4E-4673-91E7-25DB5E93A679}" destId="{74DAB9E2-FB09-4F4B-B71A-AB7A5789C755}" srcOrd="1" destOrd="0" parTransId="{54F20DDC-5CB4-4112-8F8D-CD169A25F2D1}" sibTransId="{AC698407-F4C2-4021-BC84-AB9543527C44}"/>
    <dgm:cxn modelId="{47260E54-0F3D-4F12-A30A-DFA1D41670A0}" type="presOf" srcId="{A56FF6F2-4C21-4422-A6DE-60BDEDCEA942}" destId="{192DE501-BBDB-4ADC-B56F-36CBD15566E1}" srcOrd="0" destOrd="6" presId="urn:microsoft.com/office/officeart/2005/8/layout/hList1"/>
    <dgm:cxn modelId="{02BADEDD-F180-4BE9-AE6C-8455E749152E}" srcId="{317797AD-104B-4D1F-84D8-27BFC18CD0A4}" destId="{251F0F9B-AE4E-4673-91E7-25DB5E93A679}" srcOrd="1" destOrd="0" parTransId="{1309E994-1897-41FB-8F75-1C465ED1A5F7}" sibTransId="{E32364DB-BD08-4A32-87F2-7C1E86E91CB7}"/>
    <dgm:cxn modelId="{E36EF819-6D6E-4875-A03A-991B803282BB}" type="presOf" srcId="{881A8D34-A7E1-4AEC-B031-2C8E6FEBB620}" destId="{4D675F2A-E2A1-4B78-AC4C-B07874670757}" srcOrd="0" destOrd="5" presId="urn:microsoft.com/office/officeart/2005/8/layout/hList1"/>
    <dgm:cxn modelId="{CB61925C-DBE6-43FD-84B9-257029628B8F}" type="presParOf" srcId="{3CCB5EC9-3753-44E3-85DA-1784F9B5AA11}" destId="{02531CB5-06CB-40F1-B152-EA9559AC4BC3}" srcOrd="0" destOrd="0" presId="urn:microsoft.com/office/officeart/2005/8/layout/hList1"/>
    <dgm:cxn modelId="{751E1703-7E9A-4531-92CF-8C9FE069A948}" type="presParOf" srcId="{02531CB5-06CB-40F1-B152-EA9559AC4BC3}" destId="{D8174196-7EE6-4C33-8B80-12DDD11B7F67}" srcOrd="0" destOrd="0" presId="urn:microsoft.com/office/officeart/2005/8/layout/hList1"/>
    <dgm:cxn modelId="{68783210-F64F-43F8-B1B5-69B996609CDF}" type="presParOf" srcId="{02531CB5-06CB-40F1-B152-EA9559AC4BC3}" destId="{4D675F2A-E2A1-4B78-AC4C-B07874670757}" srcOrd="1" destOrd="0" presId="urn:microsoft.com/office/officeart/2005/8/layout/hList1"/>
    <dgm:cxn modelId="{D95908C7-4265-4C82-80FC-5E89B012ECD2}" type="presParOf" srcId="{3CCB5EC9-3753-44E3-85DA-1784F9B5AA11}" destId="{51156F98-1635-4372-9E8D-ED8AA9409724}" srcOrd="1" destOrd="0" presId="urn:microsoft.com/office/officeart/2005/8/layout/hList1"/>
    <dgm:cxn modelId="{3E3A1D77-8A59-4771-838C-FBE967AF5A80}" type="presParOf" srcId="{3CCB5EC9-3753-44E3-85DA-1784F9B5AA11}" destId="{5C9946C8-BA1E-474C-BA36-3F9D75D92E6A}" srcOrd="2" destOrd="0" presId="urn:microsoft.com/office/officeart/2005/8/layout/hList1"/>
    <dgm:cxn modelId="{AE668117-9600-46FA-9FE0-40BEE0C65CDC}" type="presParOf" srcId="{5C9946C8-BA1E-474C-BA36-3F9D75D92E6A}" destId="{D3029C2D-0A6E-4511-BC3E-EA54789343F3}" srcOrd="0" destOrd="0" presId="urn:microsoft.com/office/officeart/2005/8/layout/hList1"/>
    <dgm:cxn modelId="{67A0E1C9-C236-4E61-8F33-9CA19F13B0D5}" type="presParOf" srcId="{5C9946C8-BA1E-474C-BA36-3F9D75D92E6A}" destId="{192DE501-BBDB-4ADC-B56F-36CBD15566E1}"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797AD-104B-4D1F-84D8-27BFC18CD0A4}" type="doc">
      <dgm:prSet loTypeId="urn:microsoft.com/office/officeart/2005/8/layout/hList1" loCatId="list" qsTypeId="urn:microsoft.com/office/officeart/2005/8/quickstyle/3d3" qsCatId="3D" csTypeId="urn:microsoft.com/office/officeart/2005/8/colors/accent1_2#3" csCatId="accent1" phldr="1"/>
      <dgm:spPr/>
      <dgm:t>
        <a:bodyPr/>
        <a:lstStyle/>
        <a:p>
          <a:endParaRPr lang="pt-PT"/>
        </a:p>
      </dgm:t>
    </dgm:pt>
    <dgm:pt modelId="{9ED82EA9-E76E-4DBA-8CB5-6528C9AA6A49}">
      <dgm:prSet phldrT="[Texto]" custT="1"/>
      <dgm:spPr>
        <a:solidFill>
          <a:srgbClr val="009900"/>
        </a:solidFill>
      </dgm:spPr>
      <dgm:t>
        <a:bodyPr/>
        <a:lstStyle/>
        <a:p>
          <a:r>
            <a:rPr lang="pt-PT" sz="2800" b="1" dirty="0" smtClean="0">
              <a:effectLst>
                <a:outerShdw blurRad="38100" dist="38100" dir="2700000" algn="tl">
                  <a:srgbClr val="000000">
                    <a:alpha val="43137"/>
                  </a:srgbClr>
                </a:outerShdw>
              </a:effectLst>
              <a:latin typeface="Cambria" pitchFamily="18" charset="0"/>
            </a:rPr>
            <a:t>A Favor</a:t>
          </a:r>
          <a:endParaRPr lang="pt-PT" sz="2800" b="1" dirty="0">
            <a:effectLst>
              <a:outerShdw blurRad="38100" dist="38100" dir="2700000" algn="tl">
                <a:srgbClr val="000000">
                  <a:alpha val="43137"/>
                </a:srgbClr>
              </a:outerShdw>
            </a:effectLst>
            <a:latin typeface="Cambria" pitchFamily="18" charset="0"/>
          </a:endParaRPr>
        </a:p>
      </dgm:t>
    </dgm:pt>
    <dgm:pt modelId="{F351B9E1-093E-4A84-BF4D-0F9942FFD272}" type="parTrans" cxnId="{101680C9-7F6C-4725-A42B-5FC1F7C9CE43}">
      <dgm:prSet/>
      <dgm:spPr/>
      <dgm:t>
        <a:bodyPr/>
        <a:lstStyle/>
        <a:p>
          <a:endParaRPr lang="pt-PT">
            <a:latin typeface="Cambria" pitchFamily="18" charset="0"/>
          </a:endParaRPr>
        </a:p>
      </dgm:t>
    </dgm:pt>
    <dgm:pt modelId="{2015A270-916B-4BB7-9189-14E695292396}" type="sibTrans" cxnId="{101680C9-7F6C-4725-A42B-5FC1F7C9CE43}">
      <dgm:prSet/>
      <dgm:spPr/>
      <dgm:t>
        <a:bodyPr/>
        <a:lstStyle/>
        <a:p>
          <a:endParaRPr lang="pt-PT">
            <a:latin typeface="Cambria" pitchFamily="18" charset="0"/>
          </a:endParaRPr>
        </a:p>
      </dgm:t>
    </dgm:pt>
    <dgm:pt modelId="{A6CF7BDF-5C70-4F69-815E-E3B793BBAECA}">
      <dgm:prSet phldrT="[Texto]"/>
      <dgm:spPr>
        <a:solidFill>
          <a:schemeClr val="accent3">
            <a:lumMod val="20000"/>
            <a:lumOff val="80000"/>
            <a:alpha val="90000"/>
          </a:schemeClr>
        </a:solidFill>
      </dgm:spPr>
      <dgm:t>
        <a:bodyPr/>
        <a:lstStyle/>
        <a:p>
          <a:pPr algn="just"/>
          <a:r>
            <a:rPr lang="pt-PT" b="1" dirty="0" smtClean="0">
              <a:latin typeface="Cambria" pitchFamily="18" charset="0"/>
            </a:rPr>
            <a:t>Nenhum modelo</a:t>
          </a:r>
          <a:r>
            <a:rPr lang="pt-PT" dirty="0" smtClean="0">
              <a:latin typeface="Cambria" pitchFamily="18" charset="0"/>
            </a:rPr>
            <a:t>, por muito bom que seja, </a:t>
          </a:r>
          <a:r>
            <a:rPr lang="pt-PT" b="1" dirty="0" smtClean="0">
              <a:latin typeface="Cambria" pitchFamily="18" charset="0"/>
            </a:rPr>
            <a:t>consegue uma aproximação à realidade tão grande</a:t>
          </a:r>
          <a:r>
            <a:rPr lang="pt-PT" dirty="0" smtClean="0">
              <a:latin typeface="Cambria" pitchFamily="18" charset="0"/>
            </a:rPr>
            <a:t> como aquela que o organismo vivo confere</a:t>
          </a:r>
          <a:endParaRPr lang="pt-PT" dirty="0">
            <a:latin typeface="Cambria" pitchFamily="18" charset="0"/>
          </a:endParaRPr>
        </a:p>
      </dgm:t>
    </dgm:pt>
    <dgm:pt modelId="{BF85EDA9-E7C0-4D83-B165-5EC850152861}" type="parTrans" cxnId="{07819F1B-B1B6-4616-B60D-9E8D4DC1B455}">
      <dgm:prSet/>
      <dgm:spPr/>
      <dgm:t>
        <a:bodyPr/>
        <a:lstStyle/>
        <a:p>
          <a:endParaRPr lang="pt-PT">
            <a:latin typeface="Cambria" pitchFamily="18" charset="0"/>
          </a:endParaRPr>
        </a:p>
      </dgm:t>
    </dgm:pt>
    <dgm:pt modelId="{F7022F76-23CF-48D0-8335-14B772917DEE}" type="sibTrans" cxnId="{07819F1B-B1B6-4616-B60D-9E8D4DC1B455}">
      <dgm:prSet/>
      <dgm:spPr/>
      <dgm:t>
        <a:bodyPr/>
        <a:lstStyle/>
        <a:p>
          <a:endParaRPr lang="pt-PT">
            <a:latin typeface="Cambria" pitchFamily="18" charset="0"/>
          </a:endParaRPr>
        </a:p>
      </dgm:t>
    </dgm:pt>
    <dgm:pt modelId="{251F0F9B-AE4E-4673-91E7-25DB5E93A679}">
      <dgm:prSet phldrT="[Texto]" custT="1"/>
      <dgm:spPr>
        <a:solidFill>
          <a:srgbClr val="C00000"/>
        </a:solidFill>
      </dgm:spPr>
      <dgm:t>
        <a:bodyPr/>
        <a:lstStyle/>
        <a:p>
          <a:r>
            <a:rPr lang="pt-PT" sz="2800" b="1" dirty="0" smtClean="0">
              <a:effectLst>
                <a:outerShdw blurRad="38100" dist="38100" dir="2700000" algn="tl">
                  <a:srgbClr val="000000">
                    <a:alpha val="43137"/>
                  </a:srgbClr>
                </a:outerShdw>
              </a:effectLst>
              <a:latin typeface="Cambria" pitchFamily="18" charset="0"/>
            </a:rPr>
            <a:t>Contra</a:t>
          </a:r>
          <a:endParaRPr lang="pt-PT" sz="2800" b="1" dirty="0">
            <a:effectLst>
              <a:outerShdw blurRad="38100" dist="38100" dir="2700000" algn="tl">
                <a:srgbClr val="000000">
                  <a:alpha val="43137"/>
                </a:srgbClr>
              </a:outerShdw>
            </a:effectLst>
            <a:latin typeface="Cambria" pitchFamily="18" charset="0"/>
          </a:endParaRPr>
        </a:p>
      </dgm:t>
    </dgm:pt>
    <dgm:pt modelId="{1309E994-1897-41FB-8F75-1C465ED1A5F7}" type="parTrans" cxnId="{02BADEDD-F180-4BE9-AE6C-8455E749152E}">
      <dgm:prSet/>
      <dgm:spPr/>
      <dgm:t>
        <a:bodyPr/>
        <a:lstStyle/>
        <a:p>
          <a:endParaRPr lang="pt-PT">
            <a:latin typeface="Cambria" pitchFamily="18" charset="0"/>
          </a:endParaRPr>
        </a:p>
      </dgm:t>
    </dgm:pt>
    <dgm:pt modelId="{E32364DB-BD08-4A32-87F2-7C1E86E91CB7}" type="sibTrans" cxnId="{02BADEDD-F180-4BE9-AE6C-8455E749152E}">
      <dgm:prSet/>
      <dgm:spPr/>
      <dgm:t>
        <a:bodyPr/>
        <a:lstStyle/>
        <a:p>
          <a:endParaRPr lang="pt-PT">
            <a:latin typeface="Cambria" pitchFamily="18" charset="0"/>
          </a:endParaRPr>
        </a:p>
      </dgm:t>
    </dgm:pt>
    <dgm:pt modelId="{ACA8CE99-40D6-4278-B979-F030099D3D3D}">
      <dgm:prSet phldrT="[Texto]"/>
      <dgm:spPr>
        <a:solidFill>
          <a:schemeClr val="accent2">
            <a:lumMod val="20000"/>
            <a:lumOff val="80000"/>
            <a:alpha val="90000"/>
          </a:schemeClr>
        </a:solidFill>
      </dgm:spPr>
      <dgm:t>
        <a:bodyPr/>
        <a:lstStyle/>
        <a:p>
          <a:pPr algn="just"/>
          <a:endParaRPr lang="pt-PT" dirty="0">
            <a:latin typeface="Cambria" pitchFamily="18" charset="0"/>
          </a:endParaRPr>
        </a:p>
      </dgm:t>
    </dgm:pt>
    <dgm:pt modelId="{F0CFA261-12F6-43AE-8BF0-E22EE6648CE1}" type="parTrans" cxnId="{FCAE3F8F-F55C-429F-BC37-7A15F4048918}">
      <dgm:prSet/>
      <dgm:spPr/>
      <dgm:t>
        <a:bodyPr/>
        <a:lstStyle/>
        <a:p>
          <a:endParaRPr lang="pt-PT">
            <a:latin typeface="Cambria" pitchFamily="18" charset="0"/>
          </a:endParaRPr>
        </a:p>
      </dgm:t>
    </dgm:pt>
    <dgm:pt modelId="{4B0581CB-E432-4190-A571-CC0E977CE9E3}" type="sibTrans" cxnId="{FCAE3F8F-F55C-429F-BC37-7A15F4048918}">
      <dgm:prSet/>
      <dgm:spPr/>
      <dgm:t>
        <a:bodyPr/>
        <a:lstStyle/>
        <a:p>
          <a:endParaRPr lang="pt-PT">
            <a:latin typeface="Cambria" pitchFamily="18" charset="0"/>
          </a:endParaRPr>
        </a:p>
      </dgm:t>
    </dgm:pt>
    <dgm:pt modelId="{D56FA5C5-E225-49DA-AE09-2AEB3B5D6405}">
      <dgm:prSet phldrT="[Texto]"/>
      <dgm:spPr>
        <a:solidFill>
          <a:schemeClr val="accent2">
            <a:lumMod val="20000"/>
            <a:lumOff val="80000"/>
            <a:alpha val="90000"/>
          </a:schemeClr>
        </a:solidFill>
      </dgm:spPr>
      <dgm:t>
        <a:bodyPr/>
        <a:lstStyle/>
        <a:p>
          <a:pPr algn="just"/>
          <a:r>
            <a:rPr lang="pt-PT" dirty="0" smtClean="0">
              <a:latin typeface="Cambria" pitchFamily="18" charset="0"/>
            </a:rPr>
            <a:t>Surgirá oportunidade de contacto suficiente com animais e com situações reais no </a:t>
          </a:r>
          <a:r>
            <a:rPr lang="pt-PT" b="1" dirty="0" smtClean="0">
              <a:latin typeface="Cambria" pitchFamily="18" charset="0"/>
            </a:rPr>
            <a:t>estágio profissional</a:t>
          </a:r>
          <a:endParaRPr lang="pt-PT" b="1" dirty="0">
            <a:latin typeface="Cambria" pitchFamily="18" charset="0"/>
          </a:endParaRPr>
        </a:p>
      </dgm:t>
    </dgm:pt>
    <dgm:pt modelId="{DEE22973-1C50-4785-A767-6A60C6FABF88}" type="parTrans" cxnId="{6B26138B-D8F1-47BD-91F3-CA9EBAFE5852}">
      <dgm:prSet/>
      <dgm:spPr/>
      <dgm:t>
        <a:bodyPr/>
        <a:lstStyle/>
        <a:p>
          <a:endParaRPr lang="pt-PT">
            <a:latin typeface="Cambria" pitchFamily="18" charset="0"/>
          </a:endParaRPr>
        </a:p>
      </dgm:t>
    </dgm:pt>
    <dgm:pt modelId="{644E44EB-E161-4558-B7AA-FCDA4E1A081D}" type="sibTrans" cxnId="{6B26138B-D8F1-47BD-91F3-CA9EBAFE5852}">
      <dgm:prSet/>
      <dgm:spPr/>
      <dgm:t>
        <a:bodyPr/>
        <a:lstStyle/>
        <a:p>
          <a:endParaRPr lang="pt-PT">
            <a:latin typeface="Cambria" pitchFamily="18" charset="0"/>
          </a:endParaRPr>
        </a:p>
      </dgm:t>
    </dgm:pt>
    <dgm:pt modelId="{A5E238F9-A218-4D82-93D5-1AB03B96814A}">
      <dgm:prSet phldrT="[Texto]"/>
      <dgm:spPr>
        <a:solidFill>
          <a:schemeClr val="accent3">
            <a:lumMod val="20000"/>
            <a:lumOff val="80000"/>
            <a:alpha val="90000"/>
          </a:schemeClr>
        </a:solidFill>
      </dgm:spPr>
      <dgm:t>
        <a:bodyPr/>
        <a:lstStyle/>
        <a:p>
          <a:pPr algn="just"/>
          <a:r>
            <a:rPr lang="pt-PT" dirty="0" smtClean="0">
              <a:latin typeface="Cambria" pitchFamily="18" charset="0"/>
            </a:rPr>
            <a:t>Quanto maior e mais precoce for o contacto com os animais  maior será a </a:t>
          </a:r>
          <a:r>
            <a:rPr lang="pt-PT" b="1" dirty="0" smtClean="0">
              <a:latin typeface="Cambria" pitchFamily="18" charset="0"/>
            </a:rPr>
            <a:t>capacidade de reacção em casos reais </a:t>
          </a:r>
          <a:r>
            <a:rPr lang="pt-PT" dirty="0" smtClean="0">
              <a:latin typeface="Cambria" pitchFamily="18" charset="0"/>
            </a:rPr>
            <a:t>futuros</a:t>
          </a:r>
          <a:endParaRPr lang="pt-PT" dirty="0">
            <a:latin typeface="Cambria" pitchFamily="18" charset="0"/>
          </a:endParaRPr>
        </a:p>
      </dgm:t>
    </dgm:pt>
    <dgm:pt modelId="{C5F3CBAA-E20F-435B-9DE4-ED5DBF118947}" type="parTrans" cxnId="{FA873D91-031A-4CC1-A3FF-45EAC8282183}">
      <dgm:prSet/>
      <dgm:spPr/>
      <dgm:t>
        <a:bodyPr/>
        <a:lstStyle/>
        <a:p>
          <a:endParaRPr lang="pt-PT">
            <a:latin typeface="Cambria" pitchFamily="18" charset="0"/>
          </a:endParaRPr>
        </a:p>
      </dgm:t>
    </dgm:pt>
    <dgm:pt modelId="{9D0AA194-8A78-46BD-A0F5-31C452CD6BCB}" type="sibTrans" cxnId="{FA873D91-031A-4CC1-A3FF-45EAC8282183}">
      <dgm:prSet/>
      <dgm:spPr/>
      <dgm:t>
        <a:bodyPr/>
        <a:lstStyle/>
        <a:p>
          <a:endParaRPr lang="pt-PT">
            <a:latin typeface="Cambria" pitchFamily="18" charset="0"/>
          </a:endParaRPr>
        </a:p>
      </dgm:t>
    </dgm:pt>
    <dgm:pt modelId="{72119150-0FBB-48A9-8F2D-FA888D11BC24}">
      <dgm:prSet phldrT="[Texto]"/>
      <dgm:spPr>
        <a:solidFill>
          <a:schemeClr val="accent3">
            <a:lumMod val="20000"/>
            <a:lumOff val="80000"/>
            <a:alpha val="90000"/>
          </a:schemeClr>
        </a:solidFill>
      </dgm:spPr>
      <dgm:t>
        <a:bodyPr/>
        <a:lstStyle/>
        <a:p>
          <a:pPr algn="just"/>
          <a:endParaRPr lang="pt-PT" dirty="0">
            <a:latin typeface="Cambria" pitchFamily="18" charset="0"/>
          </a:endParaRPr>
        </a:p>
      </dgm:t>
    </dgm:pt>
    <dgm:pt modelId="{48F86CFF-136E-463E-B26A-6C75DF2E3D0D}" type="parTrans" cxnId="{97D1E084-897E-4AA1-B66C-4894BE07C0E9}">
      <dgm:prSet/>
      <dgm:spPr/>
      <dgm:t>
        <a:bodyPr/>
        <a:lstStyle/>
        <a:p>
          <a:endParaRPr lang="pt-PT">
            <a:latin typeface="Cambria" pitchFamily="18" charset="0"/>
          </a:endParaRPr>
        </a:p>
      </dgm:t>
    </dgm:pt>
    <dgm:pt modelId="{B85007FD-960B-4605-9210-4C1650132A85}" type="sibTrans" cxnId="{97D1E084-897E-4AA1-B66C-4894BE07C0E9}">
      <dgm:prSet/>
      <dgm:spPr/>
      <dgm:t>
        <a:bodyPr/>
        <a:lstStyle/>
        <a:p>
          <a:endParaRPr lang="pt-PT">
            <a:latin typeface="Cambria" pitchFamily="18" charset="0"/>
          </a:endParaRPr>
        </a:p>
      </dgm:t>
    </dgm:pt>
    <dgm:pt modelId="{4B499858-462B-450A-8898-19E8FDD43DF2}">
      <dgm:prSet phldrT="[Texto]"/>
      <dgm:spPr>
        <a:solidFill>
          <a:schemeClr val="accent2">
            <a:lumMod val="20000"/>
            <a:lumOff val="80000"/>
            <a:alpha val="90000"/>
          </a:schemeClr>
        </a:solidFill>
      </dgm:spPr>
      <dgm:t>
        <a:bodyPr/>
        <a:lstStyle/>
        <a:p>
          <a:pPr algn="just"/>
          <a:r>
            <a:rPr lang="pt-PT" dirty="0" smtClean="0">
              <a:latin typeface="Cambria" pitchFamily="18" charset="0"/>
            </a:rPr>
            <a:t>Nem sempre a </a:t>
          </a:r>
          <a:r>
            <a:rPr lang="pt-PT" b="1" dirty="0" smtClean="0">
              <a:latin typeface="Cambria" pitchFamily="18" charset="0"/>
            </a:rPr>
            <a:t>proporção de alunos para cada animal </a:t>
          </a:r>
          <a:r>
            <a:rPr lang="pt-PT" dirty="0" smtClean="0">
              <a:latin typeface="Cambria" pitchFamily="18" charset="0"/>
            </a:rPr>
            <a:t>é suficiente para um ensino eficaz</a:t>
          </a:r>
          <a:endParaRPr lang="pt-PT" dirty="0">
            <a:latin typeface="Cambria" pitchFamily="18" charset="0"/>
          </a:endParaRPr>
        </a:p>
      </dgm:t>
    </dgm:pt>
    <dgm:pt modelId="{C73FA4E7-7EAC-47B6-BEFC-DEDB40D11827}" type="parTrans" cxnId="{48170A4C-AFE2-451E-ADAA-69919B398550}">
      <dgm:prSet/>
      <dgm:spPr/>
      <dgm:t>
        <a:bodyPr/>
        <a:lstStyle/>
        <a:p>
          <a:endParaRPr lang="pt-PT">
            <a:latin typeface="Cambria" pitchFamily="18" charset="0"/>
          </a:endParaRPr>
        </a:p>
      </dgm:t>
    </dgm:pt>
    <dgm:pt modelId="{40E7C9E9-D7DC-42BE-8B3F-2BC1BAAB08EB}" type="sibTrans" cxnId="{48170A4C-AFE2-451E-ADAA-69919B398550}">
      <dgm:prSet/>
      <dgm:spPr/>
      <dgm:t>
        <a:bodyPr/>
        <a:lstStyle/>
        <a:p>
          <a:endParaRPr lang="pt-PT">
            <a:latin typeface="Cambria" pitchFamily="18" charset="0"/>
          </a:endParaRPr>
        </a:p>
      </dgm:t>
    </dgm:pt>
    <dgm:pt modelId="{12E4B5E8-E662-4B5B-86DF-7C14B67E1E50}">
      <dgm:prSet phldrT="[Texto]"/>
      <dgm:spPr>
        <a:solidFill>
          <a:schemeClr val="accent2">
            <a:lumMod val="20000"/>
            <a:lumOff val="80000"/>
            <a:alpha val="90000"/>
          </a:schemeClr>
        </a:solidFill>
      </dgm:spPr>
      <dgm:t>
        <a:bodyPr/>
        <a:lstStyle/>
        <a:p>
          <a:pPr algn="just"/>
          <a:endParaRPr lang="pt-PT" dirty="0">
            <a:latin typeface="Cambria" pitchFamily="18" charset="0"/>
          </a:endParaRPr>
        </a:p>
      </dgm:t>
    </dgm:pt>
    <dgm:pt modelId="{78D36762-EE45-4C87-A5F8-BFD4EEAA10A0}" type="parTrans" cxnId="{3D2BFBF6-1A67-4756-B560-BA44F8A51F31}">
      <dgm:prSet/>
      <dgm:spPr/>
      <dgm:t>
        <a:bodyPr/>
        <a:lstStyle/>
        <a:p>
          <a:endParaRPr lang="pt-PT">
            <a:latin typeface="Cambria" pitchFamily="18" charset="0"/>
          </a:endParaRPr>
        </a:p>
      </dgm:t>
    </dgm:pt>
    <dgm:pt modelId="{5D590700-A51E-4E5B-BC4C-C2919ACBC094}" type="sibTrans" cxnId="{3D2BFBF6-1A67-4756-B560-BA44F8A51F31}">
      <dgm:prSet/>
      <dgm:spPr/>
      <dgm:t>
        <a:bodyPr/>
        <a:lstStyle/>
        <a:p>
          <a:endParaRPr lang="pt-PT">
            <a:latin typeface="Cambria" pitchFamily="18" charset="0"/>
          </a:endParaRPr>
        </a:p>
      </dgm:t>
    </dgm:pt>
    <dgm:pt modelId="{43D100B3-B3C6-486F-B669-FDBB15BF66FF}">
      <dgm:prSet phldrT="[Texto]"/>
      <dgm:spPr>
        <a:solidFill>
          <a:schemeClr val="accent3">
            <a:lumMod val="20000"/>
            <a:lumOff val="80000"/>
            <a:alpha val="90000"/>
          </a:schemeClr>
        </a:solidFill>
      </dgm:spPr>
      <dgm:t>
        <a:bodyPr/>
        <a:lstStyle/>
        <a:p>
          <a:pPr algn="just"/>
          <a:endParaRPr lang="pt-PT" dirty="0">
            <a:latin typeface="Cambria" pitchFamily="18" charset="0"/>
          </a:endParaRPr>
        </a:p>
      </dgm:t>
    </dgm:pt>
    <dgm:pt modelId="{564AD705-4B4B-46C9-8415-E405AA49E523}" type="parTrans" cxnId="{D368AA42-435B-48F4-BF87-10B48578D4F6}">
      <dgm:prSet/>
      <dgm:spPr/>
      <dgm:t>
        <a:bodyPr/>
        <a:lstStyle/>
        <a:p>
          <a:endParaRPr lang="pt-PT">
            <a:latin typeface="Cambria" pitchFamily="18" charset="0"/>
          </a:endParaRPr>
        </a:p>
      </dgm:t>
    </dgm:pt>
    <dgm:pt modelId="{D6043D9A-403F-445E-904A-3E4CB1301EAE}" type="sibTrans" cxnId="{D368AA42-435B-48F4-BF87-10B48578D4F6}">
      <dgm:prSet/>
      <dgm:spPr/>
      <dgm:t>
        <a:bodyPr/>
        <a:lstStyle/>
        <a:p>
          <a:endParaRPr lang="pt-PT">
            <a:latin typeface="Cambria" pitchFamily="18" charset="0"/>
          </a:endParaRPr>
        </a:p>
      </dgm:t>
    </dgm:pt>
    <dgm:pt modelId="{603676C7-CBD5-4631-8677-FD1902AA5ACF}">
      <dgm:prSet phldrT="[Texto]"/>
      <dgm:spPr>
        <a:solidFill>
          <a:schemeClr val="accent2">
            <a:lumMod val="20000"/>
            <a:lumOff val="80000"/>
            <a:alpha val="90000"/>
          </a:schemeClr>
        </a:solidFill>
      </dgm:spPr>
      <dgm:t>
        <a:bodyPr/>
        <a:lstStyle/>
        <a:p>
          <a:pPr algn="just"/>
          <a:endParaRPr lang="pt-PT" dirty="0">
            <a:latin typeface="Cambria" pitchFamily="18" charset="0"/>
          </a:endParaRPr>
        </a:p>
      </dgm:t>
    </dgm:pt>
    <dgm:pt modelId="{17CB6216-9B20-4B30-B8B8-91DE49E0F784}" type="parTrans" cxnId="{9C393A92-DFAD-4FB9-99AE-C67E04095B33}">
      <dgm:prSet/>
      <dgm:spPr/>
      <dgm:t>
        <a:bodyPr/>
        <a:lstStyle/>
        <a:p>
          <a:endParaRPr lang="pt-PT">
            <a:latin typeface="Cambria" pitchFamily="18" charset="0"/>
          </a:endParaRPr>
        </a:p>
      </dgm:t>
    </dgm:pt>
    <dgm:pt modelId="{31B2A088-461E-438D-9AD4-1F843F25CD77}" type="sibTrans" cxnId="{9C393A92-DFAD-4FB9-99AE-C67E04095B33}">
      <dgm:prSet/>
      <dgm:spPr/>
      <dgm:t>
        <a:bodyPr/>
        <a:lstStyle/>
        <a:p>
          <a:endParaRPr lang="pt-PT">
            <a:latin typeface="Cambria" pitchFamily="18" charset="0"/>
          </a:endParaRPr>
        </a:p>
      </dgm:t>
    </dgm:pt>
    <dgm:pt modelId="{3CCB5EC9-3753-44E3-85DA-1784F9B5AA11}" type="pres">
      <dgm:prSet presAssocID="{317797AD-104B-4D1F-84D8-27BFC18CD0A4}" presName="Name0" presStyleCnt="0">
        <dgm:presLayoutVars>
          <dgm:dir/>
          <dgm:animLvl val="lvl"/>
          <dgm:resizeHandles val="exact"/>
        </dgm:presLayoutVars>
      </dgm:prSet>
      <dgm:spPr/>
      <dgm:t>
        <a:bodyPr/>
        <a:lstStyle/>
        <a:p>
          <a:endParaRPr lang="pt-PT"/>
        </a:p>
      </dgm:t>
    </dgm:pt>
    <dgm:pt modelId="{02531CB5-06CB-40F1-B152-EA9559AC4BC3}" type="pres">
      <dgm:prSet presAssocID="{9ED82EA9-E76E-4DBA-8CB5-6528C9AA6A49}" presName="composite" presStyleCnt="0"/>
      <dgm:spPr/>
      <dgm:t>
        <a:bodyPr/>
        <a:lstStyle/>
        <a:p>
          <a:endParaRPr lang="pt-PT"/>
        </a:p>
      </dgm:t>
    </dgm:pt>
    <dgm:pt modelId="{D8174196-7EE6-4C33-8B80-12DDD11B7F67}" type="pres">
      <dgm:prSet presAssocID="{9ED82EA9-E76E-4DBA-8CB5-6528C9AA6A49}" presName="parTx" presStyleLbl="alignNode1" presStyleIdx="0" presStyleCnt="2">
        <dgm:presLayoutVars>
          <dgm:chMax val="0"/>
          <dgm:chPref val="0"/>
          <dgm:bulletEnabled val="1"/>
        </dgm:presLayoutVars>
      </dgm:prSet>
      <dgm:spPr/>
      <dgm:t>
        <a:bodyPr/>
        <a:lstStyle/>
        <a:p>
          <a:endParaRPr lang="pt-PT"/>
        </a:p>
      </dgm:t>
    </dgm:pt>
    <dgm:pt modelId="{4D675F2A-E2A1-4B78-AC4C-B07874670757}" type="pres">
      <dgm:prSet presAssocID="{9ED82EA9-E76E-4DBA-8CB5-6528C9AA6A49}" presName="desTx" presStyleLbl="alignAccFollowNode1" presStyleIdx="0" presStyleCnt="2">
        <dgm:presLayoutVars>
          <dgm:bulletEnabled val="1"/>
        </dgm:presLayoutVars>
      </dgm:prSet>
      <dgm:spPr/>
      <dgm:t>
        <a:bodyPr/>
        <a:lstStyle/>
        <a:p>
          <a:endParaRPr lang="pt-PT"/>
        </a:p>
      </dgm:t>
    </dgm:pt>
    <dgm:pt modelId="{51156F98-1635-4372-9E8D-ED8AA9409724}" type="pres">
      <dgm:prSet presAssocID="{2015A270-916B-4BB7-9189-14E695292396}" presName="space" presStyleCnt="0"/>
      <dgm:spPr/>
      <dgm:t>
        <a:bodyPr/>
        <a:lstStyle/>
        <a:p>
          <a:endParaRPr lang="pt-PT"/>
        </a:p>
      </dgm:t>
    </dgm:pt>
    <dgm:pt modelId="{5C9946C8-BA1E-474C-BA36-3F9D75D92E6A}" type="pres">
      <dgm:prSet presAssocID="{251F0F9B-AE4E-4673-91E7-25DB5E93A679}" presName="composite" presStyleCnt="0"/>
      <dgm:spPr/>
      <dgm:t>
        <a:bodyPr/>
        <a:lstStyle/>
        <a:p>
          <a:endParaRPr lang="pt-PT"/>
        </a:p>
      </dgm:t>
    </dgm:pt>
    <dgm:pt modelId="{D3029C2D-0A6E-4511-BC3E-EA54789343F3}" type="pres">
      <dgm:prSet presAssocID="{251F0F9B-AE4E-4673-91E7-25DB5E93A679}" presName="parTx" presStyleLbl="alignNode1" presStyleIdx="1" presStyleCnt="2">
        <dgm:presLayoutVars>
          <dgm:chMax val="0"/>
          <dgm:chPref val="0"/>
          <dgm:bulletEnabled val="1"/>
        </dgm:presLayoutVars>
      </dgm:prSet>
      <dgm:spPr/>
      <dgm:t>
        <a:bodyPr/>
        <a:lstStyle/>
        <a:p>
          <a:endParaRPr lang="pt-PT"/>
        </a:p>
      </dgm:t>
    </dgm:pt>
    <dgm:pt modelId="{192DE501-BBDB-4ADC-B56F-36CBD15566E1}" type="pres">
      <dgm:prSet presAssocID="{251F0F9B-AE4E-4673-91E7-25DB5E93A679}" presName="desTx" presStyleLbl="alignAccFollowNode1" presStyleIdx="1" presStyleCnt="2">
        <dgm:presLayoutVars>
          <dgm:bulletEnabled val="1"/>
        </dgm:presLayoutVars>
      </dgm:prSet>
      <dgm:spPr/>
      <dgm:t>
        <a:bodyPr/>
        <a:lstStyle/>
        <a:p>
          <a:endParaRPr lang="pt-PT"/>
        </a:p>
      </dgm:t>
    </dgm:pt>
  </dgm:ptLst>
  <dgm:cxnLst>
    <dgm:cxn modelId="{101680C9-7F6C-4725-A42B-5FC1F7C9CE43}" srcId="{317797AD-104B-4D1F-84D8-27BFC18CD0A4}" destId="{9ED82EA9-E76E-4DBA-8CB5-6528C9AA6A49}" srcOrd="0" destOrd="0" parTransId="{F351B9E1-093E-4A84-BF4D-0F9942FFD272}" sibTransId="{2015A270-916B-4BB7-9189-14E695292396}"/>
    <dgm:cxn modelId="{A6D9B2BC-A544-4C87-BD23-5E9FB8BF62B8}" type="presOf" srcId="{9ED82EA9-E76E-4DBA-8CB5-6528C9AA6A49}" destId="{D8174196-7EE6-4C33-8B80-12DDD11B7F67}" srcOrd="0" destOrd="0" presId="urn:microsoft.com/office/officeart/2005/8/layout/hList1"/>
    <dgm:cxn modelId="{D368AA42-435B-48F4-BF87-10B48578D4F6}" srcId="{9ED82EA9-E76E-4DBA-8CB5-6528C9AA6A49}" destId="{43D100B3-B3C6-486F-B669-FDBB15BF66FF}" srcOrd="1" destOrd="0" parTransId="{564AD705-4B4B-46C9-8415-E405AA49E523}" sibTransId="{D6043D9A-403F-445E-904A-3E4CB1301EAE}"/>
    <dgm:cxn modelId="{747D3EA1-CD16-450E-8DA7-D4229F4B657D}" type="presOf" srcId="{ACA8CE99-40D6-4278-B979-F030099D3D3D}" destId="{192DE501-BBDB-4ADC-B56F-36CBD15566E1}" srcOrd="0" destOrd="0" presId="urn:microsoft.com/office/officeart/2005/8/layout/hList1"/>
    <dgm:cxn modelId="{78584A1E-86ED-43F6-A410-5B7E6BC50DE1}" type="presOf" srcId="{A6CF7BDF-5C70-4F69-815E-E3B793BBAECA}" destId="{4D675F2A-E2A1-4B78-AC4C-B07874670757}" srcOrd="0" destOrd="0" presId="urn:microsoft.com/office/officeart/2005/8/layout/hList1"/>
    <dgm:cxn modelId="{FA873D91-031A-4CC1-A3FF-45EAC8282183}" srcId="{9ED82EA9-E76E-4DBA-8CB5-6528C9AA6A49}" destId="{A5E238F9-A218-4D82-93D5-1AB03B96814A}" srcOrd="2" destOrd="0" parTransId="{C5F3CBAA-E20F-435B-9DE4-ED5DBF118947}" sibTransId="{9D0AA194-8A78-46BD-A0F5-31C452CD6BCB}"/>
    <dgm:cxn modelId="{CA82AFE9-EA97-4589-B15A-5EF6D10485D1}" type="presOf" srcId="{12E4B5E8-E662-4B5B-86DF-7C14B67E1E50}" destId="{192DE501-BBDB-4ADC-B56F-36CBD15566E1}" srcOrd="0" destOrd="4" presId="urn:microsoft.com/office/officeart/2005/8/layout/hList1"/>
    <dgm:cxn modelId="{F9C3CE88-E9ED-4551-853E-487A8155383A}" type="presOf" srcId="{4B499858-462B-450A-8898-19E8FDD43DF2}" destId="{192DE501-BBDB-4ADC-B56F-36CBD15566E1}" srcOrd="0" destOrd="3" presId="urn:microsoft.com/office/officeart/2005/8/layout/hList1"/>
    <dgm:cxn modelId="{E4C7A9EF-C9C2-4248-AF5C-8319A0F5A1B3}" type="presOf" srcId="{251F0F9B-AE4E-4673-91E7-25DB5E93A679}" destId="{D3029C2D-0A6E-4511-BC3E-EA54789343F3}" srcOrd="0" destOrd="0" presId="urn:microsoft.com/office/officeart/2005/8/layout/hList1"/>
    <dgm:cxn modelId="{6B26138B-D8F1-47BD-91F3-CA9EBAFE5852}" srcId="{251F0F9B-AE4E-4673-91E7-25DB5E93A679}" destId="{D56FA5C5-E225-49DA-AE09-2AEB3B5D6405}" srcOrd="1" destOrd="0" parTransId="{DEE22973-1C50-4785-A767-6A60C6FABF88}" sibTransId="{644E44EB-E161-4558-B7AA-FCDA4E1A081D}"/>
    <dgm:cxn modelId="{48170A4C-AFE2-451E-ADAA-69919B398550}" srcId="{251F0F9B-AE4E-4673-91E7-25DB5E93A679}" destId="{4B499858-462B-450A-8898-19E8FDD43DF2}" srcOrd="3" destOrd="0" parTransId="{C73FA4E7-7EAC-47B6-BEFC-DEDB40D11827}" sibTransId="{40E7C9E9-D7DC-42BE-8B3F-2BC1BAAB08EB}"/>
    <dgm:cxn modelId="{97D1E084-897E-4AA1-B66C-4894BE07C0E9}" srcId="{9ED82EA9-E76E-4DBA-8CB5-6528C9AA6A49}" destId="{72119150-0FBB-48A9-8F2D-FA888D11BC24}" srcOrd="3" destOrd="0" parTransId="{48F86CFF-136E-463E-B26A-6C75DF2E3D0D}" sibTransId="{B85007FD-960B-4605-9210-4C1650132A85}"/>
    <dgm:cxn modelId="{A4B71B1A-0C97-49DE-9E53-86ADE3DABA1A}" type="presOf" srcId="{D56FA5C5-E225-49DA-AE09-2AEB3B5D6405}" destId="{192DE501-BBDB-4ADC-B56F-36CBD15566E1}" srcOrd="0" destOrd="1" presId="urn:microsoft.com/office/officeart/2005/8/layout/hList1"/>
    <dgm:cxn modelId="{FCAE3F8F-F55C-429F-BC37-7A15F4048918}" srcId="{251F0F9B-AE4E-4673-91E7-25DB5E93A679}" destId="{ACA8CE99-40D6-4278-B979-F030099D3D3D}" srcOrd="0" destOrd="0" parTransId="{F0CFA261-12F6-43AE-8BF0-E22EE6648CE1}" sibTransId="{4B0581CB-E432-4190-A571-CC0E977CE9E3}"/>
    <dgm:cxn modelId="{9C393A92-DFAD-4FB9-99AE-C67E04095B33}" srcId="{251F0F9B-AE4E-4673-91E7-25DB5E93A679}" destId="{603676C7-CBD5-4631-8677-FD1902AA5ACF}" srcOrd="2" destOrd="0" parTransId="{17CB6216-9B20-4B30-B8B8-91DE49E0F784}" sibTransId="{31B2A088-461E-438D-9AD4-1F843F25CD77}"/>
    <dgm:cxn modelId="{97721C24-DBBB-457F-8804-DCD8D2B3A5DC}" type="presOf" srcId="{603676C7-CBD5-4631-8677-FD1902AA5ACF}" destId="{192DE501-BBDB-4ADC-B56F-36CBD15566E1}" srcOrd="0" destOrd="2" presId="urn:microsoft.com/office/officeart/2005/8/layout/hList1"/>
    <dgm:cxn modelId="{88AA7608-E509-4D7C-BB97-B3A0B9679D8C}" type="presOf" srcId="{317797AD-104B-4D1F-84D8-27BFC18CD0A4}" destId="{3CCB5EC9-3753-44E3-85DA-1784F9B5AA11}" srcOrd="0" destOrd="0" presId="urn:microsoft.com/office/officeart/2005/8/layout/hList1"/>
    <dgm:cxn modelId="{C6B340B2-4E11-4BFE-AF65-3FEA1D378ED6}" type="presOf" srcId="{43D100B3-B3C6-486F-B669-FDBB15BF66FF}" destId="{4D675F2A-E2A1-4B78-AC4C-B07874670757}" srcOrd="0" destOrd="1" presId="urn:microsoft.com/office/officeart/2005/8/layout/hList1"/>
    <dgm:cxn modelId="{07819F1B-B1B6-4616-B60D-9E8D4DC1B455}" srcId="{9ED82EA9-E76E-4DBA-8CB5-6528C9AA6A49}" destId="{A6CF7BDF-5C70-4F69-815E-E3B793BBAECA}" srcOrd="0" destOrd="0" parTransId="{BF85EDA9-E7C0-4D83-B165-5EC850152861}" sibTransId="{F7022F76-23CF-48D0-8335-14B772917DEE}"/>
    <dgm:cxn modelId="{9DBF14C8-42C2-4A05-B12B-7CC4DB588BBD}" type="presOf" srcId="{72119150-0FBB-48A9-8F2D-FA888D11BC24}" destId="{4D675F2A-E2A1-4B78-AC4C-B07874670757}" srcOrd="0" destOrd="3" presId="urn:microsoft.com/office/officeart/2005/8/layout/hList1"/>
    <dgm:cxn modelId="{A95A74AA-2AFF-4F2C-9890-698E25C849FF}" type="presOf" srcId="{A5E238F9-A218-4D82-93D5-1AB03B96814A}" destId="{4D675F2A-E2A1-4B78-AC4C-B07874670757}" srcOrd="0" destOrd="2" presId="urn:microsoft.com/office/officeart/2005/8/layout/hList1"/>
    <dgm:cxn modelId="{3D2BFBF6-1A67-4756-B560-BA44F8A51F31}" srcId="{251F0F9B-AE4E-4673-91E7-25DB5E93A679}" destId="{12E4B5E8-E662-4B5B-86DF-7C14B67E1E50}" srcOrd="4" destOrd="0" parTransId="{78D36762-EE45-4C87-A5F8-BFD4EEAA10A0}" sibTransId="{5D590700-A51E-4E5B-BC4C-C2919ACBC094}"/>
    <dgm:cxn modelId="{02BADEDD-F180-4BE9-AE6C-8455E749152E}" srcId="{317797AD-104B-4D1F-84D8-27BFC18CD0A4}" destId="{251F0F9B-AE4E-4673-91E7-25DB5E93A679}" srcOrd="1" destOrd="0" parTransId="{1309E994-1897-41FB-8F75-1C465ED1A5F7}" sibTransId="{E32364DB-BD08-4A32-87F2-7C1E86E91CB7}"/>
    <dgm:cxn modelId="{56369DC8-A737-45CA-B40B-8D082C1F5EF6}" type="presParOf" srcId="{3CCB5EC9-3753-44E3-85DA-1784F9B5AA11}" destId="{02531CB5-06CB-40F1-B152-EA9559AC4BC3}" srcOrd="0" destOrd="0" presId="urn:microsoft.com/office/officeart/2005/8/layout/hList1"/>
    <dgm:cxn modelId="{29F9319F-0B32-472C-ADC4-6606A6054335}" type="presParOf" srcId="{02531CB5-06CB-40F1-B152-EA9559AC4BC3}" destId="{D8174196-7EE6-4C33-8B80-12DDD11B7F67}" srcOrd="0" destOrd="0" presId="urn:microsoft.com/office/officeart/2005/8/layout/hList1"/>
    <dgm:cxn modelId="{0489D6D6-8553-44E6-BF4D-C72564390B65}" type="presParOf" srcId="{02531CB5-06CB-40F1-B152-EA9559AC4BC3}" destId="{4D675F2A-E2A1-4B78-AC4C-B07874670757}" srcOrd="1" destOrd="0" presId="urn:microsoft.com/office/officeart/2005/8/layout/hList1"/>
    <dgm:cxn modelId="{7D4EFEAC-F3AB-464C-8701-B500FB22D3F2}" type="presParOf" srcId="{3CCB5EC9-3753-44E3-85DA-1784F9B5AA11}" destId="{51156F98-1635-4372-9E8D-ED8AA9409724}" srcOrd="1" destOrd="0" presId="urn:microsoft.com/office/officeart/2005/8/layout/hList1"/>
    <dgm:cxn modelId="{9F50D88A-5D3B-4A1F-85E3-D2407FDE7B42}" type="presParOf" srcId="{3CCB5EC9-3753-44E3-85DA-1784F9B5AA11}" destId="{5C9946C8-BA1E-474C-BA36-3F9D75D92E6A}" srcOrd="2" destOrd="0" presId="urn:microsoft.com/office/officeart/2005/8/layout/hList1"/>
    <dgm:cxn modelId="{AA345FAF-24CF-4E6E-A336-1D5A65586AD8}" type="presParOf" srcId="{5C9946C8-BA1E-474C-BA36-3F9D75D92E6A}" destId="{D3029C2D-0A6E-4511-BC3E-EA54789343F3}" srcOrd="0" destOrd="0" presId="urn:microsoft.com/office/officeart/2005/8/layout/hList1"/>
    <dgm:cxn modelId="{FC8A5A0D-0168-46F6-AAAB-B0706C8F52DF}" type="presParOf" srcId="{5C9946C8-BA1E-474C-BA36-3F9D75D92E6A}" destId="{192DE501-BBDB-4ADC-B56F-36CBD15566E1}"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174196-7EE6-4C33-8B80-12DDD11B7F67}">
      <dsp:nvSpPr>
        <dsp:cNvPr id="0" name=""/>
        <dsp:cNvSpPr/>
      </dsp:nvSpPr>
      <dsp:spPr>
        <a:xfrm>
          <a:off x="43" y="178681"/>
          <a:ext cx="4139357" cy="625025"/>
        </a:xfrm>
        <a:prstGeom prst="rect">
          <a:avLst/>
        </a:prstGeom>
        <a:solidFill>
          <a:srgbClr val="00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pt-PT" sz="2800" b="1" kern="1200" dirty="0" smtClean="0">
              <a:effectLst>
                <a:outerShdw blurRad="38100" dist="38100" dir="2700000" algn="tl">
                  <a:srgbClr val="000000">
                    <a:alpha val="43137"/>
                  </a:srgbClr>
                </a:outerShdw>
              </a:effectLst>
              <a:latin typeface="Cambria" pitchFamily="18" charset="0"/>
            </a:rPr>
            <a:t>A Favor</a:t>
          </a:r>
          <a:endParaRPr lang="pt-PT" sz="2800" b="1" kern="1200" dirty="0">
            <a:effectLst>
              <a:outerShdw blurRad="38100" dist="38100" dir="2700000" algn="tl">
                <a:srgbClr val="000000">
                  <a:alpha val="43137"/>
                </a:srgbClr>
              </a:outerShdw>
            </a:effectLst>
            <a:latin typeface="Cambria" pitchFamily="18" charset="0"/>
          </a:endParaRPr>
        </a:p>
      </dsp:txBody>
      <dsp:txXfrm>
        <a:off x="43" y="178681"/>
        <a:ext cx="4139357" cy="625025"/>
      </dsp:txXfrm>
    </dsp:sp>
    <dsp:sp modelId="{4D675F2A-E2A1-4B78-AC4C-B07874670757}">
      <dsp:nvSpPr>
        <dsp:cNvPr id="0" name=""/>
        <dsp:cNvSpPr/>
      </dsp:nvSpPr>
      <dsp:spPr>
        <a:xfrm>
          <a:off x="43" y="803706"/>
          <a:ext cx="4139357" cy="4446899"/>
        </a:xfrm>
        <a:prstGeom prst="rect">
          <a:avLst/>
        </a:prstGeom>
        <a:solidFill>
          <a:schemeClr val="accent3">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pt-PT" sz="1800" kern="1200" dirty="0" smtClean="0">
              <a:latin typeface="Cambria" pitchFamily="18" charset="0"/>
            </a:rPr>
            <a:t>Os seres vivos são muitas vezes manipulados como </a:t>
          </a:r>
          <a:r>
            <a:rPr lang="pt-PT" sz="1800" b="1" kern="1200" dirty="0" smtClean="0">
              <a:latin typeface="Cambria" pitchFamily="18" charset="0"/>
            </a:rPr>
            <a:t>não sendo sencientes</a:t>
          </a:r>
          <a:endParaRPr lang="pt-PT" sz="1800" b="1"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r>
            <a:rPr lang="pt-PT" sz="1800" kern="1200" dirty="0" smtClean="0">
              <a:latin typeface="Cambria" pitchFamily="18" charset="0"/>
            </a:rPr>
            <a:t>Conteúdos programáticos </a:t>
          </a:r>
          <a:r>
            <a:rPr lang="pt-PT" sz="1800" i="1" kern="1200" dirty="0" smtClean="0">
              <a:latin typeface="Cambria" pitchFamily="18" charset="0"/>
            </a:rPr>
            <a:t>vs</a:t>
          </a:r>
          <a:r>
            <a:rPr lang="pt-PT" sz="1800" kern="1200" dirty="0" smtClean="0">
              <a:latin typeface="Cambria" pitchFamily="18" charset="0"/>
            </a:rPr>
            <a:t> </a:t>
          </a:r>
          <a:r>
            <a:rPr lang="pt-PT" sz="1800" b="1" kern="1200" dirty="0" smtClean="0">
              <a:latin typeface="Cambria" pitchFamily="18" charset="0"/>
            </a:rPr>
            <a:t>necessidade do uso animal </a:t>
          </a:r>
          <a:r>
            <a:rPr lang="pt-PT" sz="1800" kern="1200" dirty="0" smtClean="0">
              <a:latin typeface="Cambria" pitchFamily="18" charset="0"/>
            </a:rPr>
            <a:t>?</a:t>
          </a: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r>
            <a:rPr lang="pt-PT" sz="1800" b="1" kern="1200" dirty="0" smtClean="0">
              <a:latin typeface="Cambria" pitchFamily="18" charset="0"/>
            </a:rPr>
            <a:t>Abolição da dor e stress de maneio</a:t>
          </a:r>
          <a:endParaRPr lang="pt-PT" sz="1800" b="1"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r>
            <a:rPr lang="pt-PT" sz="1800" kern="1200" dirty="0" smtClean="0">
              <a:latin typeface="Cambria" pitchFamily="18" charset="0"/>
            </a:rPr>
            <a:t>Teoria dos </a:t>
          </a:r>
          <a:r>
            <a:rPr lang="pt-PT" sz="1800" b="1" kern="1200" dirty="0" smtClean="0">
              <a:latin typeface="Cambria" pitchFamily="18" charset="0"/>
            </a:rPr>
            <a:t>3 </a:t>
          </a:r>
          <a:r>
            <a:rPr lang="pt-PT" sz="1800" b="1" kern="1200" dirty="0" err="1" smtClean="0">
              <a:latin typeface="Cambria" pitchFamily="18" charset="0"/>
            </a:rPr>
            <a:t>R’s</a:t>
          </a:r>
          <a:endParaRPr lang="pt-PT" sz="1800" b="1"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r>
            <a:rPr lang="pt-PT" sz="1800" b="1" kern="1200" dirty="0" smtClean="0">
              <a:latin typeface="Cambria" pitchFamily="18" charset="0"/>
            </a:rPr>
            <a:t>Desenvolvimento de técnicas </a:t>
          </a:r>
          <a:r>
            <a:rPr lang="pt-PT" sz="1800" kern="1200" dirty="0" smtClean="0">
              <a:latin typeface="Cambria" pitchFamily="18" charset="0"/>
            </a:rPr>
            <a:t>como culturas celulares, culturas com mais de um tipo celulares, tridimensionais, que possibilitam maior aproximação à complexidade do organismo vivo</a:t>
          </a:r>
          <a:endParaRPr lang="pt-PT" sz="1800" kern="1200" dirty="0">
            <a:latin typeface="Cambria" pitchFamily="18" charset="0"/>
          </a:endParaRPr>
        </a:p>
      </dsp:txBody>
      <dsp:txXfrm>
        <a:off x="43" y="803706"/>
        <a:ext cx="4139357" cy="4446899"/>
      </dsp:txXfrm>
    </dsp:sp>
    <dsp:sp modelId="{D3029C2D-0A6E-4511-BC3E-EA54789343F3}">
      <dsp:nvSpPr>
        <dsp:cNvPr id="0" name=""/>
        <dsp:cNvSpPr/>
      </dsp:nvSpPr>
      <dsp:spPr>
        <a:xfrm>
          <a:off x="4718911" y="178681"/>
          <a:ext cx="4139357" cy="625025"/>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pt-PT" sz="2800" b="1" kern="1200" dirty="0" smtClean="0">
              <a:effectLst>
                <a:outerShdw blurRad="38100" dist="38100" dir="2700000" algn="tl">
                  <a:srgbClr val="000000">
                    <a:alpha val="43137"/>
                  </a:srgbClr>
                </a:outerShdw>
              </a:effectLst>
              <a:latin typeface="Cambria" pitchFamily="18" charset="0"/>
            </a:rPr>
            <a:t>Contra</a:t>
          </a:r>
          <a:endParaRPr lang="pt-PT" sz="2800" b="1" kern="1200" dirty="0">
            <a:effectLst>
              <a:outerShdw blurRad="38100" dist="38100" dir="2700000" algn="tl">
                <a:srgbClr val="000000">
                  <a:alpha val="43137"/>
                </a:srgbClr>
              </a:outerShdw>
            </a:effectLst>
            <a:latin typeface="Cambria" pitchFamily="18" charset="0"/>
          </a:endParaRPr>
        </a:p>
      </dsp:txBody>
      <dsp:txXfrm>
        <a:off x="4718911" y="178681"/>
        <a:ext cx="4139357" cy="625025"/>
      </dsp:txXfrm>
    </dsp:sp>
    <dsp:sp modelId="{192DE501-BBDB-4ADC-B56F-36CBD15566E1}">
      <dsp:nvSpPr>
        <dsp:cNvPr id="0" name=""/>
        <dsp:cNvSpPr/>
      </dsp:nvSpPr>
      <dsp:spPr>
        <a:xfrm>
          <a:off x="4718911" y="803706"/>
          <a:ext cx="4139357" cy="4446899"/>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pt-PT" sz="1800" b="1" kern="1200" dirty="0" smtClean="0">
              <a:latin typeface="Cambria" pitchFamily="18" charset="0"/>
            </a:rPr>
            <a:t>Preços inacessíveis </a:t>
          </a:r>
          <a:r>
            <a:rPr lang="pt-PT" sz="1800" kern="1200" dirty="0" smtClean="0">
              <a:latin typeface="Cambria" pitchFamily="18" charset="0"/>
            </a:rPr>
            <a:t>a muitas instituições de ensino</a:t>
          </a: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r>
            <a:rPr lang="pt-PT" sz="1800" b="1" kern="1200" dirty="0" smtClean="0">
              <a:latin typeface="Cambria" pitchFamily="18" charset="0"/>
            </a:rPr>
            <a:t>Não reproduzem todos os fenómenos naturais </a:t>
          </a:r>
          <a:r>
            <a:rPr lang="pt-PT" sz="1800" kern="1200" dirty="0" smtClean="0">
              <a:latin typeface="Cambria" pitchFamily="18" charset="0"/>
            </a:rPr>
            <a:t>– comportamento animal, reacção ao maneio e ao stress</a:t>
          </a: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r>
            <a:rPr lang="pt-PT" sz="1800" kern="1200" dirty="0" smtClean="0">
              <a:latin typeface="Cambria" pitchFamily="18" charset="0"/>
            </a:rPr>
            <a:t>Muito </a:t>
          </a:r>
          <a:r>
            <a:rPr lang="pt-PT" sz="1800" b="1" kern="1200" dirty="0" smtClean="0">
              <a:latin typeface="Cambria" pitchFamily="18" charset="0"/>
            </a:rPr>
            <a:t>simplificadores</a:t>
          </a:r>
          <a:endParaRPr lang="pt-PT" sz="1800" b="1"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r>
            <a:rPr lang="pt-PT" sz="1800" b="1" kern="1200" dirty="0" smtClean="0">
              <a:latin typeface="Cambria" pitchFamily="18" charset="0"/>
            </a:rPr>
            <a:t>Impossibilidade de interacção </a:t>
          </a:r>
          <a:r>
            <a:rPr lang="pt-PT" sz="1800" kern="1200" dirty="0" smtClean="0">
              <a:latin typeface="Cambria" pitchFamily="18" charset="0"/>
            </a:rPr>
            <a:t>com o ser vivo e seus sistemas complexos</a:t>
          </a:r>
          <a:endParaRPr lang="pt-PT" sz="1800" kern="1200" dirty="0">
            <a:latin typeface="Cambria" pitchFamily="18" charset="0"/>
          </a:endParaRPr>
        </a:p>
        <a:p>
          <a:pPr marL="171450" lvl="1" indent="-171450" algn="just" defTabSz="800100">
            <a:lnSpc>
              <a:spcPct val="90000"/>
            </a:lnSpc>
            <a:spcBef>
              <a:spcPct val="0"/>
            </a:spcBef>
            <a:spcAft>
              <a:spcPct val="15000"/>
            </a:spcAft>
            <a:buChar char="••"/>
          </a:pPr>
          <a:endParaRPr lang="pt-PT" sz="1800" kern="1200" dirty="0">
            <a:latin typeface="Cambria" pitchFamily="18" charset="0"/>
          </a:endParaRPr>
        </a:p>
      </dsp:txBody>
      <dsp:txXfrm>
        <a:off x="4718911" y="803706"/>
        <a:ext cx="4139357" cy="44468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174196-7EE6-4C33-8B80-12DDD11B7F67}">
      <dsp:nvSpPr>
        <dsp:cNvPr id="0" name=""/>
        <dsp:cNvSpPr/>
      </dsp:nvSpPr>
      <dsp:spPr>
        <a:xfrm>
          <a:off x="43" y="154940"/>
          <a:ext cx="4139357" cy="633600"/>
        </a:xfrm>
        <a:prstGeom prst="rect">
          <a:avLst/>
        </a:prstGeom>
        <a:solidFill>
          <a:srgbClr val="00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pt-PT" sz="2800" b="1" kern="1200" dirty="0" smtClean="0">
              <a:effectLst>
                <a:outerShdw blurRad="38100" dist="38100" dir="2700000" algn="tl">
                  <a:srgbClr val="000000">
                    <a:alpha val="43137"/>
                  </a:srgbClr>
                </a:outerShdw>
              </a:effectLst>
              <a:latin typeface="Cambria" pitchFamily="18" charset="0"/>
            </a:rPr>
            <a:t>A Favor</a:t>
          </a:r>
          <a:endParaRPr lang="pt-PT" sz="2800" b="1" kern="1200" dirty="0">
            <a:effectLst>
              <a:outerShdw blurRad="38100" dist="38100" dir="2700000" algn="tl">
                <a:srgbClr val="000000">
                  <a:alpha val="43137"/>
                </a:srgbClr>
              </a:outerShdw>
            </a:effectLst>
            <a:latin typeface="Cambria" pitchFamily="18" charset="0"/>
          </a:endParaRPr>
        </a:p>
      </dsp:txBody>
      <dsp:txXfrm>
        <a:off x="43" y="154940"/>
        <a:ext cx="4139357" cy="633600"/>
      </dsp:txXfrm>
    </dsp:sp>
    <dsp:sp modelId="{4D675F2A-E2A1-4B78-AC4C-B07874670757}">
      <dsp:nvSpPr>
        <dsp:cNvPr id="0" name=""/>
        <dsp:cNvSpPr/>
      </dsp:nvSpPr>
      <dsp:spPr>
        <a:xfrm>
          <a:off x="43" y="788541"/>
          <a:ext cx="4139357" cy="3985739"/>
        </a:xfrm>
        <a:prstGeom prst="rect">
          <a:avLst/>
        </a:prstGeom>
        <a:solidFill>
          <a:schemeClr val="accent3">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pt-PT" sz="2200" b="1" kern="1200" dirty="0" smtClean="0">
              <a:latin typeface="Cambria" pitchFamily="18" charset="0"/>
            </a:rPr>
            <a:t>Nenhum modelo</a:t>
          </a:r>
          <a:r>
            <a:rPr lang="pt-PT" sz="2200" kern="1200" dirty="0" smtClean="0">
              <a:latin typeface="Cambria" pitchFamily="18" charset="0"/>
            </a:rPr>
            <a:t>, por muito bom que seja, </a:t>
          </a:r>
          <a:r>
            <a:rPr lang="pt-PT" sz="2200" b="1" kern="1200" dirty="0" smtClean="0">
              <a:latin typeface="Cambria" pitchFamily="18" charset="0"/>
            </a:rPr>
            <a:t>consegue uma aproximação à realidade tão grande</a:t>
          </a:r>
          <a:r>
            <a:rPr lang="pt-PT" sz="2200" kern="1200" dirty="0" smtClean="0">
              <a:latin typeface="Cambria" pitchFamily="18" charset="0"/>
            </a:rPr>
            <a:t> como aquela que o organismo vivo confere</a:t>
          </a:r>
          <a:endParaRPr lang="pt-PT" sz="2200" kern="1200" dirty="0">
            <a:latin typeface="Cambria" pitchFamily="18" charset="0"/>
          </a:endParaRPr>
        </a:p>
        <a:p>
          <a:pPr marL="228600" lvl="1" indent="-228600" algn="just" defTabSz="977900">
            <a:lnSpc>
              <a:spcPct val="90000"/>
            </a:lnSpc>
            <a:spcBef>
              <a:spcPct val="0"/>
            </a:spcBef>
            <a:spcAft>
              <a:spcPct val="15000"/>
            </a:spcAft>
            <a:buChar char="••"/>
          </a:pPr>
          <a:endParaRPr lang="pt-PT" sz="2200" kern="1200" dirty="0">
            <a:latin typeface="Cambria" pitchFamily="18" charset="0"/>
          </a:endParaRPr>
        </a:p>
        <a:p>
          <a:pPr marL="228600" lvl="1" indent="-228600" algn="just" defTabSz="977900">
            <a:lnSpc>
              <a:spcPct val="90000"/>
            </a:lnSpc>
            <a:spcBef>
              <a:spcPct val="0"/>
            </a:spcBef>
            <a:spcAft>
              <a:spcPct val="15000"/>
            </a:spcAft>
            <a:buChar char="••"/>
          </a:pPr>
          <a:r>
            <a:rPr lang="pt-PT" sz="2200" kern="1200" dirty="0" smtClean="0">
              <a:latin typeface="Cambria" pitchFamily="18" charset="0"/>
            </a:rPr>
            <a:t>Quanto maior e mais precoce for o contacto com os animais  maior será a </a:t>
          </a:r>
          <a:r>
            <a:rPr lang="pt-PT" sz="2200" b="1" kern="1200" dirty="0" smtClean="0">
              <a:latin typeface="Cambria" pitchFamily="18" charset="0"/>
            </a:rPr>
            <a:t>capacidade de reacção em casos reais </a:t>
          </a:r>
          <a:r>
            <a:rPr lang="pt-PT" sz="2200" kern="1200" dirty="0" smtClean="0">
              <a:latin typeface="Cambria" pitchFamily="18" charset="0"/>
            </a:rPr>
            <a:t>futuros</a:t>
          </a:r>
          <a:endParaRPr lang="pt-PT" sz="2200" kern="1200" dirty="0">
            <a:latin typeface="Cambria" pitchFamily="18" charset="0"/>
          </a:endParaRPr>
        </a:p>
        <a:p>
          <a:pPr marL="228600" lvl="1" indent="-228600" algn="just" defTabSz="977900">
            <a:lnSpc>
              <a:spcPct val="90000"/>
            </a:lnSpc>
            <a:spcBef>
              <a:spcPct val="0"/>
            </a:spcBef>
            <a:spcAft>
              <a:spcPct val="15000"/>
            </a:spcAft>
            <a:buChar char="••"/>
          </a:pPr>
          <a:endParaRPr lang="pt-PT" sz="2200" kern="1200" dirty="0">
            <a:latin typeface="Cambria" pitchFamily="18" charset="0"/>
          </a:endParaRPr>
        </a:p>
      </dsp:txBody>
      <dsp:txXfrm>
        <a:off x="43" y="788541"/>
        <a:ext cx="4139357" cy="3985739"/>
      </dsp:txXfrm>
    </dsp:sp>
    <dsp:sp modelId="{D3029C2D-0A6E-4511-BC3E-EA54789343F3}">
      <dsp:nvSpPr>
        <dsp:cNvPr id="0" name=""/>
        <dsp:cNvSpPr/>
      </dsp:nvSpPr>
      <dsp:spPr>
        <a:xfrm>
          <a:off x="4718911" y="154940"/>
          <a:ext cx="4139357" cy="633600"/>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pt-PT" sz="2800" b="1" kern="1200" dirty="0" smtClean="0">
              <a:effectLst>
                <a:outerShdw blurRad="38100" dist="38100" dir="2700000" algn="tl">
                  <a:srgbClr val="000000">
                    <a:alpha val="43137"/>
                  </a:srgbClr>
                </a:outerShdw>
              </a:effectLst>
              <a:latin typeface="Cambria" pitchFamily="18" charset="0"/>
            </a:rPr>
            <a:t>Contra</a:t>
          </a:r>
          <a:endParaRPr lang="pt-PT" sz="2800" b="1" kern="1200" dirty="0">
            <a:effectLst>
              <a:outerShdw blurRad="38100" dist="38100" dir="2700000" algn="tl">
                <a:srgbClr val="000000">
                  <a:alpha val="43137"/>
                </a:srgbClr>
              </a:outerShdw>
            </a:effectLst>
            <a:latin typeface="Cambria" pitchFamily="18" charset="0"/>
          </a:endParaRPr>
        </a:p>
      </dsp:txBody>
      <dsp:txXfrm>
        <a:off x="4718911" y="154940"/>
        <a:ext cx="4139357" cy="633600"/>
      </dsp:txXfrm>
    </dsp:sp>
    <dsp:sp modelId="{192DE501-BBDB-4ADC-B56F-36CBD15566E1}">
      <dsp:nvSpPr>
        <dsp:cNvPr id="0" name=""/>
        <dsp:cNvSpPr/>
      </dsp:nvSpPr>
      <dsp:spPr>
        <a:xfrm>
          <a:off x="4718911" y="788541"/>
          <a:ext cx="4139357" cy="3985739"/>
        </a:xfrm>
        <a:prstGeom prst="rect">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endParaRPr lang="pt-PT" sz="2200" kern="1200" dirty="0">
            <a:latin typeface="Cambria" pitchFamily="18" charset="0"/>
          </a:endParaRPr>
        </a:p>
        <a:p>
          <a:pPr marL="228600" lvl="1" indent="-228600" algn="just" defTabSz="977900">
            <a:lnSpc>
              <a:spcPct val="90000"/>
            </a:lnSpc>
            <a:spcBef>
              <a:spcPct val="0"/>
            </a:spcBef>
            <a:spcAft>
              <a:spcPct val="15000"/>
            </a:spcAft>
            <a:buChar char="••"/>
          </a:pPr>
          <a:r>
            <a:rPr lang="pt-PT" sz="2200" kern="1200" dirty="0" smtClean="0">
              <a:latin typeface="Cambria" pitchFamily="18" charset="0"/>
            </a:rPr>
            <a:t>Surgirá oportunidade de contacto suficiente com animais e com situações reais no </a:t>
          </a:r>
          <a:r>
            <a:rPr lang="pt-PT" sz="2200" b="1" kern="1200" dirty="0" smtClean="0">
              <a:latin typeface="Cambria" pitchFamily="18" charset="0"/>
            </a:rPr>
            <a:t>estágio profissional</a:t>
          </a:r>
          <a:endParaRPr lang="pt-PT" sz="2200" b="1" kern="1200" dirty="0">
            <a:latin typeface="Cambria" pitchFamily="18" charset="0"/>
          </a:endParaRPr>
        </a:p>
        <a:p>
          <a:pPr marL="228600" lvl="1" indent="-228600" algn="just" defTabSz="977900">
            <a:lnSpc>
              <a:spcPct val="90000"/>
            </a:lnSpc>
            <a:spcBef>
              <a:spcPct val="0"/>
            </a:spcBef>
            <a:spcAft>
              <a:spcPct val="15000"/>
            </a:spcAft>
            <a:buChar char="••"/>
          </a:pPr>
          <a:endParaRPr lang="pt-PT" sz="2200" kern="1200" dirty="0">
            <a:latin typeface="Cambria" pitchFamily="18" charset="0"/>
          </a:endParaRPr>
        </a:p>
        <a:p>
          <a:pPr marL="228600" lvl="1" indent="-228600" algn="just" defTabSz="977900">
            <a:lnSpc>
              <a:spcPct val="90000"/>
            </a:lnSpc>
            <a:spcBef>
              <a:spcPct val="0"/>
            </a:spcBef>
            <a:spcAft>
              <a:spcPct val="15000"/>
            </a:spcAft>
            <a:buChar char="••"/>
          </a:pPr>
          <a:r>
            <a:rPr lang="pt-PT" sz="2200" kern="1200" dirty="0" smtClean="0">
              <a:latin typeface="Cambria" pitchFamily="18" charset="0"/>
            </a:rPr>
            <a:t>Nem sempre a </a:t>
          </a:r>
          <a:r>
            <a:rPr lang="pt-PT" sz="2200" b="1" kern="1200" dirty="0" smtClean="0">
              <a:latin typeface="Cambria" pitchFamily="18" charset="0"/>
            </a:rPr>
            <a:t>proporção de alunos para cada animal </a:t>
          </a:r>
          <a:r>
            <a:rPr lang="pt-PT" sz="2200" kern="1200" dirty="0" smtClean="0">
              <a:latin typeface="Cambria" pitchFamily="18" charset="0"/>
            </a:rPr>
            <a:t>é suficiente para um ensino eficaz</a:t>
          </a:r>
          <a:endParaRPr lang="pt-PT" sz="2200" kern="1200" dirty="0">
            <a:latin typeface="Cambria" pitchFamily="18" charset="0"/>
          </a:endParaRPr>
        </a:p>
        <a:p>
          <a:pPr marL="228600" lvl="1" indent="-228600" algn="just" defTabSz="977900">
            <a:lnSpc>
              <a:spcPct val="90000"/>
            </a:lnSpc>
            <a:spcBef>
              <a:spcPct val="0"/>
            </a:spcBef>
            <a:spcAft>
              <a:spcPct val="15000"/>
            </a:spcAft>
            <a:buChar char="••"/>
          </a:pPr>
          <a:endParaRPr lang="pt-PT" sz="2200" kern="1200" dirty="0">
            <a:latin typeface="Cambria" pitchFamily="18" charset="0"/>
          </a:endParaRPr>
        </a:p>
      </dsp:txBody>
      <dsp:txXfrm>
        <a:off x="4718911" y="788541"/>
        <a:ext cx="4139357" cy="39857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DE868F3D-43F0-4935-B03C-5424631C4B70}" type="datetimeFigureOut">
              <a:rPr lang="pt-PT" smtClean="0"/>
              <a:pPr/>
              <a:t>28-07-2010</a:t>
            </a:fld>
            <a:endParaRPr lang="pt-PT"/>
          </a:p>
        </p:txBody>
      </p:sp>
      <p:sp>
        <p:nvSpPr>
          <p:cNvPr id="4" name="Marcador de Posição do Rodapé 3"/>
          <p:cNvSpPr>
            <a:spLocks noGrp="1"/>
          </p:cNvSpPr>
          <p:nvPr>
            <p:ph type="ftr" sz="quarter" idx="2"/>
          </p:nvPr>
        </p:nvSpPr>
        <p:spPr>
          <a:xfrm>
            <a:off x="0" y="9710738"/>
            <a:ext cx="3076575" cy="511175"/>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4021138" y="9710738"/>
            <a:ext cx="3076575" cy="511175"/>
          </a:xfrm>
          <a:prstGeom prst="rect">
            <a:avLst/>
          </a:prstGeom>
        </p:spPr>
        <p:txBody>
          <a:bodyPr vert="horz" lIns="91440" tIns="45720" rIns="91440" bIns="45720" rtlCol="0" anchor="b"/>
          <a:lstStyle>
            <a:lvl1pPr algn="r">
              <a:defRPr sz="1200"/>
            </a:lvl1pPr>
          </a:lstStyle>
          <a:p>
            <a:fld id="{F8F1E31F-6739-4BA5-B5EB-9C450EFDEDCC}" type="slidenum">
              <a:rPr lang="pt-PT" smtClean="0"/>
              <a:pPr/>
              <a:t>‹nº›</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76363" cy="511175"/>
          </a:xfrm>
          <a:prstGeom prst="rect">
            <a:avLst/>
          </a:prstGeom>
        </p:spPr>
        <p:txBody>
          <a:bodyPr vert="horz" lIns="98984" tIns="49492" rIns="98984" bIns="49492" rtlCol="0"/>
          <a:lstStyle>
            <a:lvl1pPr algn="l" fontAlgn="auto">
              <a:spcBef>
                <a:spcPts val="0"/>
              </a:spcBef>
              <a:spcAft>
                <a:spcPts val="0"/>
              </a:spcAft>
              <a:defRPr sz="1300">
                <a:latin typeface="+mn-lt"/>
              </a:defRPr>
            </a:lvl1pPr>
          </a:lstStyle>
          <a:p>
            <a:pPr>
              <a:defRPr/>
            </a:pPr>
            <a:endParaRPr lang="pt-PT"/>
          </a:p>
        </p:txBody>
      </p:sp>
      <p:sp>
        <p:nvSpPr>
          <p:cNvPr id="3" name="Marcador de Posição da Data 2"/>
          <p:cNvSpPr>
            <a:spLocks noGrp="1"/>
          </p:cNvSpPr>
          <p:nvPr>
            <p:ph type="dt" idx="1"/>
          </p:nvPr>
        </p:nvSpPr>
        <p:spPr>
          <a:xfrm>
            <a:off x="4021294" y="0"/>
            <a:ext cx="3076363" cy="511175"/>
          </a:xfrm>
          <a:prstGeom prst="rect">
            <a:avLst/>
          </a:prstGeom>
        </p:spPr>
        <p:txBody>
          <a:bodyPr vert="horz" lIns="98984" tIns="49492" rIns="98984" bIns="49492" rtlCol="0"/>
          <a:lstStyle>
            <a:lvl1pPr algn="r" fontAlgn="auto">
              <a:spcBef>
                <a:spcPts val="0"/>
              </a:spcBef>
              <a:spcAft>
                <a:spcPts val="0"/>
              </a:spcAft>
              <a:defRPr sz="1300" smtClean="0">
                <a:latin typeface="+mn-lt"/>
              </a:defRPr>
            </a:lvl1pPr>
          </a:lstStyle>
          <a:p>
            <a:pPr>
              <a:defRPr/>
            </a:pPr>
            <a:fld id="{7FAC15EC-5B86-407E-BC52-3EF45522A032}" type="datetimeFigureOut">
              <a:rPr lang="pt-PT"/>
              <a:pPr>
                <a:defRPr/>
              </a:pPr>
              <a:t>28-07-2010</a:t>
            </a:fld>
            <a:endParaRPr lang="pt-PT"/>
          </a:p>
        </p:txBody>
      </p:sp>
      <p:sp>
        <p:nvSpPr>
          <p:cNvPr id="4" name="Marcador de Posição da Imagem do Diapositivo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84" tIns="49492" rIns="98984" bIns="49492" rtlCol="0" anchor="ctr"/>
          <a:lstStyle/>
          <a:p>
            <a:pPr lvl="0"/>
            <a:endParaRPr lang="pt-PT" noProof="0"/>
          </a:p>
        </p:txBody>
      </p:sp>
      <p:sp>
        <p:nvSpPr>
          <p:cNvPr id="5" name="Marcador de Posição de Notas 4"/>
          <p:cNvSpPr>
            <a:spLocks noGrp="1"/>
          </p:cNvSpPr>
          <p:nvPr>
            <p:ph type="body" sz="quarter" idx="3"/>
          </p:nvPr>
        </p:nvSpPr>
        <p:spPr>
          <a:xfrm>
            <a:off x="709930" y="4856163"/>
            <a:ext cx="5679440" cy="4600575"/>
          </a:xfrm>
          <a:prstGeom prst="rect">
            <a:avLst/>
          </a:prstGeom>
        </p:spPr>
        <p:txBody>
          <a:bodyPr vert="horz" lIns="98984" tIns="49492" rIns="98984" bIns="49492"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9710551"/>
            <a:ext cx="3076363" cy="511175"/>
          </a:xfrm>
          <a:prstGeom prst="rect">
            <a:avLst/>
          </a:prstGeom>
        </p:spPr>
        <p:txBody>
          <a:bodyPr vert="horz" lIns="98984" tIns="49492" rIns="98984" bIns="49492" rtlCol="0" anchor="b"/>
          <a:lstStyle>
            <a:lvl1pPr algn="l" fontAlgn="auto">
              <a:spcBef>
                <a:spcPts val="0"/>
              </a:spcBef>
              <a:spcAft>
                <a:spcPts val="0"/>
              </a:spcAft>
              <a:defRPr sz="1300">
                <a:latin typeface="+mn-lt"/>
              </a:defRPr>
            </a:lvl1pPr>
          </a:lstStyle>
          <a:p>
            <a:pPr>
              <a:defRPr/>
            </a:pPr>
            <a:endParaRPr lang="pt-PT"/>
          </a:p>
        </p:txBody>
      </p:sp>
      <p:sp>
        <p:nvSpPr>
          <p:cNvPr id="7" name="Marcador de Posição do Número do Diapositivo 6"/>
          <p:cNvSpPr>
            <a:spLocks noGrp="1"/>
          </p:cNvSpPr>
          <p:nvPr>
            <p:ph type="sldNum" sz="quarter" idx="5"/>
          </p:nvPr>
        </p:nvSpPr>
        <p:spPr>
          <a:xfrm>
            <a:off x="4021294" y="9710551"/>
            <a:ext cx="3076363" cy="511175"/>
          </a:xfrm>
          <a:prstGeom prst="rect">
            <a:avLst/>
          </a:prstGeom>
        </p:spPr>
        <p:txBody>
          <a:bodyPr vert="horz" lIns="98984" tIns="49492" rIns="98984" bIns="49492" rtlCol="0" anchor="b"/>
          <a:lstStyle>
            <a:lvl1pPr algn="r" fontAlgn="auto">
              <a:spcBef>
                <a:spcPts val="0"/>
              </a:spcBef>
              <a:spcAft>
                <a:spcPts val="0"/>
              </a:spcAft>
              <a:defRPr sz="1300" smtClean="0">
                <a:latin typeface="+mn-lt"/>
              </a:defRPr>
            </a:lvl1pPr>
          </a:lstStyle>
          <a:p>
            <a:pPr>
              <a:defRPr/>
            </a:pPr>
            <a:fld id="{B3AE55B3-5D32-4A76-B23B-E36CC487FD3E}" type="slidenum">
              <a:rPr lang="pt-PT"/>
              <a:pPr>
                <a:defRPr/>
              </a:pPr>
              <a:t>‹nº›</a:t>
            </a:fld>
            <a:endParaRPr lang="pt-P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fontScale="92500" lnSpcReduction="10000"/>
          </a:bodyPr>
          <a:lstStyle/>
          <a:p>
            <a:r>
              <a:rPr lang="pt-PT" sz="15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Alcmeon</a:t>
            </a:r>
            <a:r>
              <a:rPr lang="pt-PT" sz="1300" dirty="0" smtClean="0">
                <a:latin typeface="Cambria" pitchFamily="18" charset="0"/>
              </a:rPr>
              <a:t>, colónia grega de </a:t>
            </a:r>
            <a:r>
              <a:rPr lang="pt-PT" sz="1300" dirty="0" err="1" smtClean="0">
                <a:latin typeface="Cambria" pitchFamily="18" charset="0"/>
              </a:rPr>
              <a:t>Cróton</a:t>
            </a:r>
            <a:r>
              <a:rPr lang="pt-PT" sz="1300" dirty="0" smtClean="0">
                <a:latin typeface="Cambria" pitchFamily="18" charset="0"/>
              </a:rPr>
              <a:t> ,500 a.C. - primeiros relatos de observações anatómicas reais  através da dissecação de cadáveres de animais.</a:t>
            </a:r>
          </a:p>
          <a:p>
            <a:pPr algn="just">
              <a:lnSpc>
                <a:spcPct val="150000"/>
              </a:lnSpc>
              <a:buNone/>
            </a:pPr>
            <a:r>
              <a:rPr lang="pt-PT" sz="1500" b="1" dirty="0" smtClean="0">
                <a:solidFill>
                  <a:schemeClr val="accent1">
                    <a:lumMod val="50000"/>
                  </a:schemeClr>
                </a:solidFill>
                <a:effectLst>
                  <a:outerShdw blurRad="38100" dist="38100" dir="2700000" algn="tl">
                    <a:srgbClr val="000000">
                      <a:alpha val="43137"/>
                    </a:srgbClr>
                  </a:outerShdw>
                </a:effectLst>
                <a:latin typeface="Cambria" pitchFamily="18" charset="0"/>
              </a:rPr>
              <a:t>Aristóteles</a:t>
            </a:r>
            <a:r>
              <a:rPr lang="pt-PT" sz="1300" dirty="0" smtClean="0">
                <a:latin typeface="Cambria" pitchFamily="18" charset="0"/>
              </a:rPr>
              <a:t>, 325 a. C. - descreve mais de 500 espécies de animais e propõe ideias  com consequências cientificas e éticas por mais de vinte séculos. Nas suas concepções sobre a natureza da vida,  fazia a distinção entre três ordens ou tipos de princípios da vida (psique/alma): a vegetativa ou nutritiva e reprodutiva; a animal ou sensitiva; e a racional ou intelectual.</a:t>
            </a:r>
          </a:p>
          <a:p>
            <a:r>
              <a:rPr lang="pt-PT" sz="15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Galeno</a:t>
            </a:r>
            <a:r>
              <a:rPr lang="pt-PT" sz="1300" dirty="0" smtClean="0">
                <a:latin typeface="Cambria" pitchFamily="18" charset="0"/>
              </a:rPr>
              <a:t>, 129-199 d.C. - reintroduz a vivissecção  – “</a:t>
            </a:r>
            <a:r>
              <a:rPr lang="pt-PT" sz="1300" i="1" dirty="0" smtClean="0">
                <a:latin typeface="Cambria" pitchFamily="18" charset="0"/>
              </a:rPr>
              <a:t>De </a:t>
            </a:r>
            <a:r>
              <a:rPr lang="pt-PT" sz="1300" i="1" dirty="0" err="1" smtClean="0">
                <a:latin typeface="Cambria" pitchFamily="18" charset="0"/>
              </a:rPr>
              <a:t>anatomicis</a:t>
            </a:r>
            <a:r>
              <a:rPr lang="pt-PT" sz="1300" i="1" dirty="0" smtClean="0">
                <a:latin typeface="Cambria" pitchFamily="18" charset="0"/>
              </a:rPr>
              <a:t> </a:t>
            </a:r>
            <a:r>
              <a:rPr lang="pt-PT" sz="1300" i="1" dirty="0" err="1" smtClean="0">
                <a:latin typeface="Cambria" pitchFamily="18" charset="0"/>
              </a:rPr>
              <a:t>administrationibus</a:t>
            </a:r>
            <a:r>
              <a:rPr lang="pt-PT" sz="1300" dirty="0" smtClean="0">
                <a:latin typeface="Cambria" pitchFamily="18" charset="0"/>
              </a:rPr>
              <a:t>”.</a:t>
            </a:r>
          </a:p>
          <a:p>
            <a:r>
              <a:rPr lang="pt-PT" sz="15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Andreas</a:t>
            </a:r>
            <a:r>
              <a:rPr lang="pt-PT" sz="15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pt-PT" sz="15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Vesalius</a:t>
            </a:r>
            <a:r>
              <a:rPr lang="pt-PT" sz="1300" b="1" dirty="0" smtClean="0">
                <a:latin typeface="Cambria" pitchFamily="18" charset="0"/>
              </a:rPr>
              <a:t>, </a:t>
            </a:r>
            <a:r>
              <a:rPr lang="pt-PT" sz="1300" dirty="0" smtClean="0">
                <a:latin typeface="Cambria" pitchFamily="18" charset="0"/>
              </a:rPr>
              <a:t>1514-1564 d.C. - fundador da anatomia moderna, usou animais vivos para demonstrações públicas de anatomia.</a:t>
            </a:r>
          </a:p>
          <a:p>
            <a:r>
              <a:rPr lang="pt-PT" sz="1500" b="1" dirty="0" smtClean="0">
                <a:solidFill>
                  <a:schemeClr val="accent1">
                    <a:lumMod val="50000"/>
                  </a:schemeClr>
                </a:solidFill>
                <a:effectLst>
                  <a:outerShdw blurRad="38100" dist="38100" dir="2700000" algn="tl">
                    <a:srgbClr val="000000">
                      <a:alpha val="43137"/>
                    </a:srgbClr>
                  </a:outerShdw>
                </a:effectLst>
                <a:latin typeface="Cambria" pitchFamily="18" charset="0"/>
              </a:rPr>
              <a:t>Francis Bacon </a:t>
            </a:r>
            <a:r>
              <a:rPr lang="pt-PT" sz="1300" dirty="0" smtClean="0">
                <a:latin typeface="Cambria" pitchFamily="18" charset="0"/>
              </a:rPr>
              <a:t>(1561-1626) - realçou a importância do uso de animais vivos para a aquisição de conhecimento – “</a:t>
            </a:r>
            <a:r>
              <a:rPr lang="pt-PT" sz="1300" i="1" dirty="0" smtClean="0">
                <a:latin typeface="Cambria" pitchFamily="18" charset="0"/>
              </a:rPr>
              <a:t>De </a:t>
            </a:r>
            <a:r>
              <a:rPr lang="pt-PT" sz="1300" i="1" dirty="0" err="1" smtClean="0">
                <a:latin typeface="Cambria" pitchFamily="18" charset="0"/>
              </a:rPr>
              <a:t>augmentis</a:t>
            </a:r>
            <a:r>
              <a:rPr lang="pt-PT" sz="1300" i="1" dirty="0" smtClean="0">
                <a:latin typeface="Cambria" pitchFamily="18" charset="0"/>
              </a:rPr>
              <a:t> </a:t>
            </a:r>
            <a:r>
              <a:rPr lang="pt-PT" sz="1300" i="1" dirty="0" err="1" smtClean="0">
                <a:latin typeface="Cambria" pitchFamily="18" charset="0"/>
              </a:rPr>
              <a:t>scientiarum</a:t>
            </a:r>
            <a:r>
              <a:rPr lang="pt-PT" sz="1300" dirty="0" smtClean="0">
                <a:latin typeface="Cambria" pitchFamily="18" charset="0"/>
              </a:rPr>
              <a:t>”.</a:t>
            </a:r>
          </a:p>
          <a:p>
            <a:pPr defTabSz="989838" fontAlgn="auto">
              <a:spcBef>
                <a:spcPts val="0"/>
              </a:spcBef>
              <a:spcAft>
                <a:spcPts val="0"/>
              </a:spcAft>
              <a:defRPr/>
            </a:pPr>
            <a:r>
              <a:rPr lang="pt-PT" sz="15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Claude</a:t>
            </a:r>
            <a:r>
              <a:rPr lang="pt-PT" sz="15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pt-PT" sz="15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Bernard</a:t>
            </a:r>
            <a:r>
              <a:rPr lang="pt-PT" sz="1300" b="1" dirty="0" smtClean="0">
                <a:latin typeface="Cambria" pitchFamily="18" charset="0"/>
              </a:rPr>
              <a:t>, </a:t>
            </a:r>
            <a:r>
              <a:rPr lang="pt-PT" sz="1300" dirty="0" smtClean="0">
                <a:latin typeface="Cambria" pitchFamily="18" charset="0"/>
              </a:rPr>
              <a:t>1865 - lançou a “bíblia dos vivissectores”</a:t>
            </a:r>
            <a:r>
              <a:rPr lang="pt-PT" sz="1300" i="1" dirty="0" smtClean="0">
                <a:latin typeface="Cambria" pitchFamily="18" charset="0"/>
              </a:rPr>
              <a:t>: “ Introdução à Medicina Experimental”. </a:t>
            </a:r>
            <a:r>
              <a:rPr lang="pt-PT" sz="1300" dirty="0" smtClean="0">
                <a:latin typeface="Cambria" pitchFamily="18" charset="0"/>
              </a:rPr>
              <a:t>Argumentava contra as críticas em relação à vivissecção, alegando que a experimentação animal era um direito integral e absoluto e que o fisiologista não é um homem do mundo, é um homem que está empenhado e absorto por uma ideia científica que prossegue. “O sábio só deve preocupar-se com a opinião dos sábios que o compreendem, só tira regras de conduta da sua própria consciência”. (BERNARD, 1994).</a:t>
            </a:r>
          </a:p>
          <a:p>
            <a:endParaRPr lang="pt-PT" dirty="0"/>
          </a:p>
        </p:txBody>
      </p:sp>
      <p:sp>
        <p:nvSpPr>
          <p:cNvPr id="4" name="Marcador de Posição do Número do Diapositivo 3"/>
          <p:cNvSpPr>
            <a:spLocks noGrp="1"/>
          </p:cNvSpPr>
          <p:nvPr>
            <p:ph type="sldNum" sz="quarter" idx="10"/>
          </p:nvPr>
        </p:nvSpPr>
        <p:spPr/>
        <p:txBody>
          <a:bodyPr/>
          <a:lstStyle/>
          <a:p>
            <a:fld id="{E0AC0502-61C4-44B4-B1CA-169D5FFFEAC3}" type="slidenum">
              <a:rPr lang="pt-PT" smtClean="0"/>
              <a:pPr/>
              <a:t>4</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pt-PT" dirty="0" smtClean="0"/>
              <a:t>Ausência de Legislação específica para Regulamentação do uso de animais no ensino. As regras que se procuram seguir são as estabelecidas pela DUDA (Declaração Universal dos Direitos dos Animais) e pela directiva publicada a 24 </a:t>
            </a:r>
            <a:r>
              <a:rPr lang="pt-PT" dirty="0" err="1" smtClean="0"/>
              <a:t>Nov</a:t>
            </a:r>
            <a:r>
              <a:rPr lang="pt-PT" dirty="0" smtClean="0"/>
              <a:t> 1986, que proclama o seguinte…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1º</a:t>
            </a:r>
            <a:r>
              <a:rPr lang="pt-PT" baseline="0" dirty="0" smtClean="0"/>
              <a:t> comité foi criado com um propósito diferente, maioritariamente centrado na resolução de questões relacionadas com a escassez de animais, embora um dos seus membros tenha sugerido que deveria haver algum controlo sobre a vivissecção</a:t>
            </a:r>
            <a:endParaRPr lang="pt-PT" dirty="0"/>
          </a:p>
        </p:txBody>
      </p:sp>
      <p:sp>
        <p:nvSpPr>
          <p:cNvPr id="4" name="Marcador de Posição do Número do Diapositivo 3"/>
          <p:cNvSpPr>
            <a:spLocks noGrp="1"/>
          </p:cNvSpPr>
          <p:nvPr>
            <p:ph type="sldNum" sz="quarter" idx="10"/>
          </p:nvPr>
        </p:nvSpPr>
        <p:spPr/>
        <p:txBody>
          <a:bodyPr/>
          <a:lstStyle/>
          <a:p>
            <a:fld id="{E0AC0502-61C4-44B4-B1CA-169D5FFFEAC3}" type="slidenum">
              <a:rPr lang="pt-PT" smtClean="0"/>
              <a:pPr/>
              <a:t>8</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algn="just"/>
            <a:r>
              <a:rPr lang="pt-PT" sz="1300" b="1" i="1" dirty="0" smtClean="0">
                <a:solidFill>
                  <a:schemeClr val="tx2">
                    <a:lumMod val="75000"/>
                  </a:schemeClr>
                </a:solidFill>
                <a:latin typeface="Cambria" pitchFamily="18" charset="0"/>
              </a:rPr>
              <a:t>Novas questões surgem após a II Guerra Mundial</a:t>
            </a:r>
            <a:r>
              <a:rPr lang="pt-PT" sz="1300" dirty="0" smtClean="0">
                <a:latin typeface="Cambria" pitchFamily="18" charset="0"/>
              </a:rPr>
              <a:t>, geradas por:</a:t>
            </a:r>
          </a:p>
          <a:p>
            <a:pPr algn="just">
              <a:buFont typeface="Wingdings" pitchFamily="2" charset="2"/>
              <a:buChar char="§"/>
            </a:pPr>
            <a:r>
              <a:rPr lang="pt-PT" sz="1300" dirty="0" smtClean="0">
                <a:latin typeface="Cambria" pitchFamily="18" charset="0"/>
              </a:rPr>
              <a:t>   Influxo monetário às instituições de pesquisa animal</a:t>
            </a:r>
          </a:p>
          <a:p>
            <a:pPr algn="just">
              <a:buFont typeface="Wingdings" pitchFamily="2" charset="2"/>
              <a:buChar char="§"/>
            </a:pPr>
            <a:r>
              <a:rPr lang="pt-PT" sz="1300" dirty="0" smtClean="0">
                <a:latin typeface="Cambria" pitchFamily="18" charset="0"/>
              </a:rPr>
              <a:t>   Movimento </a:t>
            </a:r>
            <a:r>
              <a:rPr lang="pt-PT" sz="1300" dirty="0" err="1" smtClean="0">
                <a:latin typeface="Cambria" pitchFamily="18" charset="0"/>
              </a:rPr>
              <a:t>anti-viviseccionista</a:t>
            </a:r>
            <a:endParaRPr lang="pt-PT" sz="1300" dirty="0" smtClean="0">
              <a:latin typeface="Cambria" pitchFamily="18" charset="0"/>
            </a:endParaRPr>
          </a:p>
          <a:p>
            <a:pPr algn="just">
              <a:buFont typeface="Wingdings" pitchFamily="2" charset="2"/>
              <a:buChar char="§"/>
            </a:pPr>
            <a:r>
              <a:rPr lang="pt-PT" sz="1300" dirty="0" smtClean="0">
                <a:latin typeface="Cambria" pitchFamily="18" charset="0"/>
              </a:rPr>
              <a:t>   Conflito pesquisadores/veterinários (desprezo do papel do veterinário)</a:t>
            </a:r>
          </a:p>
          <a:p>
            <a:pPr algn="just">
              <a:buFont typeface="Arial" pitchFamily="34" charset="0"/>
              <a:buChar char="•"/>
            </a:pPr>
            <a:endParaRPr lang="pt-PT" sz="1300" dirty="0" smtClean="0">
              <a:latin typeface="Cambria" pitchFamily="18" charset="0"/>
            </a:endParaRPr>
          </a:p>
          <a:p>
            <a:pPr algn="just"/>
            <a:r>
              <a:rPr lang="pt-PT" sz="1300" b="1" i="1" dirty="0" smtClean="0">
                <a:solidFill>
                  <a:schemeClr val="tx2">
                    <a:lumMod val="75000"/>
                  </a:schemeClr>
                </a:solidFill>
                <a:latin typeface="Cambria" pitchFamily="18" charset="0"/>
              </a:rPr>
              <a:t>Em resposta:</a:t>
            </a:r>
          </a:p>
          <a:p>
            <a:pPr algn="just">
              <a:buFont typeface="Wingdings" pitchFamily="2" charset="2"/>
              <a:buChar char="§"/>
            </a:pPr>
            <a:r>
              <a:rPr lang="pt-PT" sz="1300" dirty="0" smtClean="0">
                <a:latin typeface="Cambria" pitchFamily="18" charset="0"/>
              </a:rPr>
              <a:t>   Fóruns, como o </a:t>
            </a:r>
            <a:r>
              <a:rPr lang="pt-PT" sz="1300" i="1" dirty="0" err="1" smtClean="0">
                <a:latin typeface="Cambria" pitchFamily="18" charset="0"/>
              </a:rPr>
              <a:t>Laboratory</a:t>
            </a:r>
            <a:r>
              <a:rPr lang="pt-PT" sz="1300" i="1" dirty="0" smtClean="0">
                <a:latin typeface="Cambria" pitchFamily="18" charset="0"/>
              </a:rPr>
              <a:t> Animal </a:t>
            </a:r>
            <a:r>
              <a:rPr lang="pt-PT" sz="1300" i="1" dirty="0" err="1" smtClean="0">
                <a:latin typeface="Cambria" pitchFamily="18" charset="0"/>
              </a:rPr>
              <a:t>Welfare</a:t>
            </a:r>
            <a:r>
              <a:rPr lang="pt-PT" sz="1300" i="1" dirty="0" smtClean="0">
                <a:latin typeface="Cambria" pitchFamily="18" charset="0"/>
              </a:rPr>
              <a:t> </a:t>
            </a:r>
            <a:r>
              <a:rPr lang="pt-PT" sz="1300" i="1" dirty="0" err="1" smtClean="0">
                <a:latin typeface="Cambria" pitchFamily="18" charset="0"/>
              </a:rPr>
              <a:t>Act</a:t>
            </a:r>
            <a:r>
              <a:rPr lang="pt-PT" sz="1300" dirty="0" smtClean="0">
                <a:latin typeface="Cambria" pitchFamily="18" charset="0"/>
              </a:rPr>
              <a:t> (1966)</a:t>
            </a:r>
          </a:p>
          <a:p>
            <a:pPr algn="just">
              <a:buFont typeface="Wingdings" pitchFamily="2" charset="2"/>
              <a:buChar char="§"/>
            </a:pPr>
            <a:r>
              <a:rPr lang="pt-PT" sz="1300" dirty="0" smtClean="0">
                <a:latin typeface="Cambria" pitchFamily="18" charset="0"/>
              </a:rPr>
              <a:t>   Levantamento e registo dos comités existentes a nível institucional (1968), em que se verificou que cerca de 40% das instituições e 90% dos estabelecimentos de ensino dispunham de um </a:t>
            </a:r>
            <a:r>
              <a:rPr lang="pt-PT" sz="1300" i="1" dirty="0" smtClean="0">
                <a:latin typeface="Cambria" pitchFamily="18" charset="0"/>
              </a:rPr>
              <a:t>Animal </a:t>
            </a:r>
            <a:r>
              <a:rPr lang="pt-PT" sz="1300" i="1" dirty="0" err="1" smtClean="0">
                <a:latin typeface="Cambria" pitchFamily="18" charset="0"/>
              </a:rPr>
              <a:t>Care</a:t>
            </a:r>
            <a:r>
              <a:rPr lang="pt-PT" sz="1300" i="1" dirty="0" smtClean="0">
                <a:latin typeface="Cambria" pitchFamily="18" charset="0"/>
              </a:rPr>
              <a:t> </a:t>
            </a:r>
            <a:r>
              <a:rPr lang="pt-PT" sz="1300" i="1" dirty="0" err="1" smtClean="0">
                <a:latin typeface="Cambria" pitchFamily="18" charset="0"/>
              </a:rPr>
              <a:t>Committee</a:t>
            </a:r>
            <a:r>
              <a:rPr lang="pt-PT" sz="1300" i="1" dirty="0" smtClean="0">
                <a:latin typeface="Cambria" pitchFamily="18" charset="0"/>
              </a:rPr>
              <a:t> – </a:t>
            </a:r>
            <a:r>
              <a:rPr lang="pt-PT" sz="1300" dirty="0" smtClean="0">
                <a:latin typeface="Cambria" pitchFamily="18" charset="0"/>
              </a:rPr>
              <a:t>a maioria destinava-se apenas à resolução de questões relacionadas com a localização, espaço e recursos.</a:t>
            </a:r>
            <a:endParaRPr lang="pt-PT" sz="1300" i="1" dirty="0" smtClean="0">
              <a:latin typeface="Cambria"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E0AC0502-61C4-44B4-B1CA-169D5FFFEAC3}" type="slidenum">
              <a:rPr lang="pt-PT" smtClean="0"/>
              <a:pPr/>
              <a:t>9</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494919" indent="-494919" algn="just">
              <a:buFont typeface="Arial" pitchFamily="34" charset="0"/>
              <a:buChar char="•"/>
            </a:pPr>
            <a:r>
              <a:rPr lang="pt-PT" sz="1500" b="1" i="1" dirty="0" smtClean="0">
                <a:latin typeface="Cambria" pitchFamily="18" charset="0"/>
              </a:rPr>
              <a:t>Autonomista</a:t>
            </a:r>
            <a:r>
              <a:rPr lang="pt-PT" sz="1500" b="1" dirty="0" smtClean="0">
                <a:latin typeface="Cambria" pitchFamily="18" charset="0"/>
              </a:rPr>
              <a:t> </a:t>
            </a:r>
            <a:r>
              <a:rPr lang="pt-PT" dirty="0" smtClean="0">
                <a:latin typeface="Cambria" pitchFamily="18" charset="0"/>
              </a:rPr>
              <a:t>– o comité deve servir como uma </a:t>
            </a:r>
            <a:r>
              <a:rPr lang="pt-PT" b="1" dirty="0" smtClean="0">
                <a:latin typeface="Cambria" pitchFamily="18" charset="0"/>
              </a:rPr>
              <a:t>ferramenta</a:t>
            </a:r>
            <a:r>
              <a:rPr lang="pt-PT" dirty="0" smtClean="0">
                <a:latin typeface="Cambria" pitchFamily="18" charset="0"/>
              </a:rPr>
              <a:t> e </a:t>
            </a:r>
            <a:r>
              <a:rPr lang="pt-PT" b="1" dirty="0" smtClean="0">
                <a:latin typeface="Cambria" pitchFamily="18" charset="0"/>
              </a:rPr>
              <a:t>recurso</a:t>
            </a:r>
            <a:r>
              <a:rPr lang="pt-PT" dirty="0" smtClean="0">
                <a:latin typeface="Cambria" pitchFamily="18" charset="0"/>
              </a:rPr>
              <a:t> para os cientistas, que exerceriam o papel principal.</a:t>
            </a:r>
          </a:p>
          <a:p>
            <a:pPr marL="494919" indent="-494919" algn="just">
              <a:buFont typeface="Arial" pitchFamily="34" charset="0"/>
              <a:buChar char="•"/>
            </a:pPr>
            <a:r>
              <a:rPr lang="pt-PT" sz="1500" b="1" i="1" dirty="0" err="1" smtClean="0">
                <a:latin typeface="Cambria" pitchFamily="18" charset="0"/>
              </a:rPr>
              <a:t>Heteronomista</a:t>
            </a:r>
            <a:r>
              <a:rPr lang="pt-PT" dirty="0" smtClean="0">
                <a:latin typeface="Cambria" pitchFamily="18" charset="0"/>
              </a:rPr>
              <a:t> – a </a:t>
            </a:r>
            <a:r>
              <a:rPr lang="pt-PT" b="1" dirty="0" smtClean="0">
                <a:latin typeface="Cambria" pitchFamily="18" charset="0"/>
              </a:rPr>
              <a:t>sociedade deve ter uma influência cada vez maior </a:t>
            </a:r>
            <a:r>
              <a:rPr lang="pt-PT" dirty="0" smtClean="0">
                <a:latin typeface="Cambria" pitchFamily="18" charset="0"/>
              </a:rPr>
              <a:t>nas actividades que envolvem a experimentação animal, sendo os seus membros a exercer o papel principal. Não reconhecem a questão como sendo da mera responsabilidade da comunidade científica. (FORSMAN, 1993)</a:t>
            </a:r>
          </a:p>
          <a:p>
            <a:endParaRPr lang="pt-PT" dirty="0"/>
          </a:p>
        </p:txBody>
      </p:sp>
      <p:sp>
        <p:nvSpPr>
          <p:cNvPr id="4" name="Marcador de Posição do Número do Diapositivo 3"/>
          <p:cNvSpPr>
            <a:spLocks noGrp="1"/>
          </p:cNvSpPr>
          <p:nvPr>
            <p:ph type="sldNum" sz="quarter" idx="10"/>
          </p:nvPr>
        </p:nvSpPr>
        <p:spPr/>
        <p:txBody>
          <a:bodyPr/>
          <a:lstStyle/>
          <a:p>
            <a:fld id="{E0AC0502-61C4-44B4-B1CA-169D5FFFEAC3}" type="slidenum">
              <a:rPr lang="pt-PT" smtClean="0"/>
              <a:pPr/>
              <a:t>11</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sz="1500" b="1" dirty="0" smtClean="0">
                <a:effectLst>
                  <a:outerShdw blurRad="38100" dist="38100" dir="2700000" algn="tl">
                    <a:srgbClr val="000000">
                      <a:alpha val="43137"/>
                    </a:srgbClr>
                  </a:outerShdw>
                </a:effectLst>
                <a:latin typeface="Cambria" pitchFamily="18" charset="0"/>
              </a:rPr>
              <a:t>Origem do conceito: </a:t>
            </a:r>
            <a:r>
              <a:rPr lang="pt-PT" sz="1300" dirty="0" smtClean="0">
                <a:latin typeface="Cambria" pitchFamily="18" charset="0"/>
              </a:rPr>
              <a:t>Charles </a:t>
            </a:r>
            <a:r>
              <a:rPr lang="pt-PT" sz="1300" dirty="0" err="1" smtClean="0">
                <a:latin typeface="Cambria" pitchFamily="18" charset="0"/>
              </a:rPr>
              <a:t>Hume</a:t>
            </a:r>
            <a:r>
              <a:rPr lang="pt-PT" sz="1300" dirty="0" smtClean="0">
                <a:latin typeface="Cambria" pitchFamily="18" charset="0"/>
              </a:rPr>
              <a:t>, fundador da UFAW (</a:t>
            </a:r>
            <a:r>
              <a:rPr lang="pt-PT" sz="1300" i="1" dirty="0" err="1" smtClean="0">
                <a:latin typeface="Cambria" pitchFamily="18" charset="0"/>
              </a:rPr>
              <a:t>Universities</a:t>
            </a:r>
            <a:r>
              <a:rPr lang="pt-PT" sz="1300" i="1" dirty="0" smtClean="0">
                <a:latin typeface="Cambria" pitchFamily="18" charset="0"/>
              </a:rPr>
              <a:t> </a:t>
            </a:r>
            <a:r>
              <a:rPr lang="pt-PT" sz="1300" i="1" dirty="0" err="1" smtClean="0">
                <a:latin typeface="Cambria" pitchFamily="18" charset="0"/>
              </a:rPr>
              <a:t>Federation</a:t>
            </a:r>
            <a:r>
              <a:rPr lang="pt-PT" sz="1300" i="1" dirty="0" smtClean="0">
                <a:latin typeface="Cambria" pitchFamily="18" charset="0"/>
              </a:rPr>
              <a:t> for Animal </a:t>
            </a:r>
            <a:r>
              <a:rPr lang="pt-PT" sz="1300" i="1" dirty="0" err="1" smtClean="0">
                <a:latin typeface="Cambria" pitchFamily="18" charset="0"/>
              </a:rPr>
              <a:t>Welfare</a:t>
            </a:r>
            <a:r>
              <a:rPr lang="pt-PT" sz="1300" i="1" dirty="0" smtClean="0">
                <a:latin typeface="Cambria" pitchFamily="18" charset="0"/>
              </a:rPr>
              <a:t>), em 1954, propôs que a</a:t>
            </a:r>
            <a:r>
              <a:rPr lang="pt-PT" sz="1300" dirty="0" smtClean="0">
                <a:latin typeface="Cambria" pitchFamily="18" charset="0"/>
              </a:rPr>
              <a:t> UFAW desenvolvesse um estudo sobre técnicas "humanitárias" em experiências realizadas nos animais de laboratório.</a:t>
            </a:r>
          </a:p>
          <a:p>
            <a:pPr>
              <a:buFont typeface="Arial" pitchFamily="34" charset="0"/>
              <a:buChar char="•"/>
            </a:pPr>
            <a:r>
              <a:rPr lang="pt-PT" sz="1500" dirty="0" smtClean="0">
                <a:latin typeface="Cambria" pitchFamily="18" charset="0"/>
              </a:rPr>
              <a:t> </a:t>
            </a:r>
            <a:r>
              <a:rPr lang="pt-PT" sz="1500" b="1" dirty="0" err="1" smtClean="0">
                <a:effectLst>
                  <a:outerShdw blurRad="38100" dist="38100" dir="2700000" algn="tl">
                    <a:srgbClr val="000000">
                      <a:alpha val="43137"/>
                    </a:srgbClr>
                  </a:outerShdw>
                </a:effectLst>
                <a:latin typeface="Cambria" pitchFamily="18" charset="0"/>
              </a:rPr>
              <a:t>Russel</a:t>
            </a:r>
            <a:r>
              <a:rPr lang="pt-PT" sz="1500" dirty="0" smtClean="0">
                <a:latin typeface="Cambria" pitchFamily="18" charset="0"/>
              </a:rPr>
              <a:t> e </a:t>
            </a:r>
            <a:r>
              <a:rPr lang="pt-PT" sz="1500" b="1" dirty="0" err="1" smtClean="0">
                <a:effectLst>
                  <a:outerShdw blurRad="38100" dist="38100" dir="2700000" algn="tl">
                    <a:srgbClr val="000000">
                      <a:alpha val="43137"/>
                    </a:srgbClr>
                  </a:outerShdw>
                </a:effectLst>
                <a:latin typeface="Cambria" pitchFamily="18" charset="0"/>
              </a:rPr>
              <a:t>Burch</a:t>
            </a:r>
            <a:r>
              <a:rPr lang="pt-PT" sz="1500" dirty="0" smtClean="0">
                <a:latin typeface="Cambria" pitchFamily="18" charset="0"/>
              </a:rPr>
              <a:t>, </a:t>
            </a:r>
            <a:r>
              <a:rPr lang="pt-PT" sz="1300" dirty="0" smtClean="0">
                <a:latin typeface="Cambria" pitchFamily="18" charset="0"/>
              </a:rPr>
              <a:t>um zoólogo e um microbiologista, respectivamente, foram indicados para realizarem esse estudo sistemático que resultou no "</a:t>
            </a:r>
            <a:r>
              <a:rPr lang="pt-PT" sz="1300" i="1" dirty="0" err="1" smtClean="0">
                <a:latin typeface="Cambria" pitchFamily="18" charset="0"/>
              </a:rPr>
              <a:t>The</a:t>
            </a:r>
            <a:r>
              <a:rPr lang="pt-PT" sz="1300" i="1" dirty="0" smtClean="0">
                <a:latin typeface="Cambria" pitchFamily="18" charset="0"/>
              </a:rPr>
              <a:t> </a:t>
            </a:r>
            <a:r>
              <a:rPr lang="pt-PT" sz="1300" i="1" dirty="0" err="1" smtClean="0">
                <a:latin typeface="Cambria" pitchFamily="18" charset="0"/>
              </a:rPr>
              <a:t>Principles</a:t>
            </a:r>
            <a:r>
              <a:rPr lang="pt-PT" sz="1300" i="1" dirty="0" smtClean="0">
                <a:latin typeface="Cambria" pitchFamily="18" charset="0"/>
              </a:rPr>
              <a:t> </a:t>
            </a:r>
            <a:r>
              <a:rPr lang="pt-PT" sz="1300" i="1" dirty="0" err="1" smtClean="0">
                <a:latin typeface="Cambria" pitchFamily="18" charset="0"/>
              </a:rPr>
              <a:t>of</a:t>
            </a:r>
            <a:r>
              <a:rPr lang="pt-PT" sz="1300" i="1" dirty="0" smtClean="0">
                <a:latin typeface="Cambria" pitchFamily="18" charset="0"/>
              </a:rPr>
              <a:t> </a:t>
            </a:r>
            <a:r>
              <a:rPr lang="pt-PT" sz="1300" i="1" dirty="0" err="1" smtClean="0">
                <a:latin typeface="Cambria" pitchFamily="18" charset="0"/>
              </a:rPr>
              <a:t>Humane</a:t>
            </a:r>
            <a:r>
              <a:rPr lang="pt-PT" sz="1300" i="1" dirty="0" smtClean="0">
                <a:latin typeface="Cambria" pitchFamily="18" charset="0"/>
              </a:rPr>
              <a:t> Experimental </a:t>
            </a:r>
            <a:r>
              <a:rPr lang="pt-PT" sz="1300" i="1" dirty="0" err="1" smtClean="0">
                <a:latin typeface="Cambria" pitchFamily="18" charset="0"/>
              </a:rPr>
              <a:t>Technique</a:t>
            </a:r>
            <a:r>
              <a:rPr lang="pt-PT" sz="1300" i="1" dirty="0" smtClean="0">
                <a:latin typeface="Cambria" pitchFamily="18" charset="0"/>
              </a:rPr>
              <a:t>" (1959), </a:t>
            </a:r>
            <a:r>
              <a:rPr lang="pt-PT" sz="1300" dirty="0" smtClean="0">
                <a:latin typeface="Cambria" pitchFamily="18" charset="0"/>
              </a:rPr>
              <a:t>no qual preconizam que as técnicas humanitárias deveriam ser consideradas de acordo com os “</a:t>
            </a:r>
            <a:r>
              <a:rPr lang="pt-PT" sz="1300" b="1" dirty="0" smtClean="0">
                <a:effectLst>
                  <a:outerShdw blurRad="38100" dist="38100" dir="2700000" algn="tl">
                    <a:srgbClr val="000000">
                      <a:alpha val="43137"/>
                    </a:srgbClr>
                  </a:outerShdw>
                </a:effectLst>
                <a:latin typeface="Cambria" pitchFamily="18" charset="0"/>
              </a:rPr>
              <a:t>3Rs”</a:t>
            </a:r>
          </a:p>
          <a:p>
            <a:pPr defTabSz="989838" fontAlgn="auto">
              <a:spcBef>
                <a:spcPts val="0"/>
              </a:spcBef>
              <a:spcAft>
                <a:spcPts val="0"/>
              </a:spcAft>
              <a:defRPr/>
            </a:pPr>
            <a:r>
              <a:rPr lang="pt-PT" sz="1300" dirty="0" smtClean="0">
                <a:latin typeface="Cambria" pitchFamily="18" charset="0"/>
              </a:rPr>
              <a:t>Os </a:t>
            </a:r>
            <a:r>
              <a:rPr lang="pt-PT" sz="1300" b="1" dirty="0" smtClean="0">
                <a:effectLst>
                  <a:outerShdw blurRad="38100" dist="38100" dir="2700000" algn="tl">
                    <a:srgbClr val="000000">
                      <a:alpha val="43137"/>
                    </a:srgbClr>
                  </a:outerShdw>
                </a:effectLst>
                <a:latin typeface="Cambria" pitchFamily="18" charset="0"/>
              </a:rPr>
              <a:t>"3Rs"</a:t>
            </a:r>
            <a:r>
              <a:rPr lang="pt-PT" sz="1300" dirty="0" smtClean="0">
                <a:latin typeface="Cambria" pitchFamily="18" charset="0"/>
              </a:rPr>
              <a:t> significam </a:t>
            </a:r>
            <a:r>
              <a:rPr lang="pt-PT" sz="1300" b="1" i="1" u="sng" dirty="0" err="1" smtClean="0">
                <a:solidFill>
                  <a:schemeClr val="bg1"/>
                </a:solidFill>
                <a:effectLst>
                  <a:outerShdw blurRad="38100" dist="38100" dir="2700000" algn="tl">
                    <a:srgbClr val="000000">
                      <a:alpha val="43137"/>
                    </a:srgbClr>
                  </a:outerShdw>
                </a:effectLst>
                <a:latin typeface="Cambria" pitchFamily="18" charset="0"/>
              </a:rPr>
              <a:t>r</a:t>
            </a:r>
            <a:r>
              <a:rPr lang="pt-PT" sz="1300" b="1" i="1" dirty="0" err="1" smtClean="0">
                <a:solidFill>
                  <a:schemeClr val="bg1"/>
                </a:solidFill>
                <a:effectLst>
                  <a:outerShdw blurRad="38100" dist="38100" dir="2700000" algn="tl">
                    <a:srgbClr val="000000">
                      <a:alpha val="43137"/>
                    </a:srgbClr>
                  </a:outerShdw>
                </a:effectLst>
                <a:latin typeface="Cambria" pitchFamily="18" charset="0"/>
              </a:rPr>
              <a:t>eplacement</a:t>
            </a:r>
            <a:r>
              <a:rPr lang="pt-PT" sz="1300" i="1" dirty="0" smtClean="0">
                <a:latin typeface="Cambria" pitchFamily="18" charset="0"/>
              </a:rPr>
              <a:t>, </a:t>
            </a:r>
            <a:r>
              <a:rPr lang="pt-PT" sz="1300" b="1" i="1" u="sng" dirty="0" err="1" smtClean="0">
                <a:solidFill>
                  <a:schemeClr val="bg1"/>
                </a:solidFill>
                <a:effectLst>
                  <a:outerShdw blurRad="38100" dist="38100" dir="2700000" algn="tl">
                    <a:srgbClr val="000000">
                      <a:alpha val="43137"/>
                    </a:srgbClr>
                  </a:outerShdw>
                </a:effectLst>
                <a:latin typeface="Cambria" pitchFamily="18" charset="0"/>
              </a:rPr>
              <a:t>r</a:t>
            </a:r>
            <a:r>
              <a:rPr lang="pt-PT" sz="1300" b="1" i="1" dirty="0" err="1" smtClean="0">
                <a:solidFill>
                  <a:schemeClr val="bg1"/>
                </a:solidFill>
                <a:effectLst>
                  <a:outerShdw blurRad="38100" dist="38100" dir="2700000" algn="tl">
                    <a:srgbClr val="000000">
                      <a:alpha val="43137"/>
                    </a:srgbClr>
                  </a:outerShdw>
                </a:effectLst>
                <a:latin typeface="Cambria" pitchFamily="18" charset="0"/>
              </a:rPr>
              <a:t>eduction</a:t>
            </a:r>
            <a:r>
              <a:rPr lang="pt-PT" sz="1300" i="1" dirty="0" smtClean="0">
                <a:latin typeface="Cambria" pitchFamily="18" charset="0"/>
              </a:rPr>
              <a:t> e </a:t>
            </a:r>
            <a:r>
              <a:rPr lang="pt-PT" sz="1300" b="1" i="1" u="sng" dirty="0" err="1" smtClean="0">
                <a:solidFill>
                  <a:schemeClr val="bg1"/>
                </a:solidFill>
                <a:effectLst>
                  <a:outerShdw blurRad="38100" dist="38100" dir="2700000" algn="tl">
                    <a:srgbClr val="000000">
                      <a:alpha val="43137"/>
                    </a:srgbClr>
                  </a:outerShdw>
                </a:effectLst>
                <a:latin typeface="Cambria" pitchFamily="18" charset="0"/>
              </a:rPr>
              <a:t>r</a:t>
            </a:r>
            <a:r>
              <a:rPr lang="pt-PT" sz="1300" b="1" i="1" dirty="0" err="1" smtClean="0">
                <a:solidFill>
                  <a:schemeClr val="bg1"/>
                </a:solidFill>
                <a:effectLst>
                  <a:outerShdw blurRad="38100" dist="38100" dir="2700000" algn="tl">
                    <a:srgbClr val="000000">
                      <a:alpha val="43137"/>
                    </a:srgbClr>
                  </a:outerShdw>
                </a:effectLst>
                <a:latin typeface="Cambria" pitchFamily="18" charset="0"/>
              </a:rPr>
              <a:t>efinement</a:t>
            </a:r>
            <a:r>
              <a:rPr lang="pt-PT" sz="1300" i="1" dirty="0" smtClean="0">
                <a:latin typeface="Cambria" pitchFamily="18" charset="0"/>
              </a:rPr>
              <a:t>, isto é,</a:t>
            </a:r>
            <a:r>
              <a:rPr lang="pt-PT" sz="1300" dirty="0" smtClean="0">
                <a:latin typeface="Cambria" pitchFamily="18" charset="0"/>
              </a:rPr>
              <a:t> </a:t>
            </a:r>
            <a:r>
              <a:rPr lang="pt-PT" sz="1300" b="1" dirty="0" smtClean="0">
                <a:latin typeface="Cambria" pitchFamily="18" charset="0"/>
              </a:rPr>
              <a:t>substituição</a:t>
            </a:r>
            <a:r>
              <a:rPr lang="pt-PT" sz="1300" dirty="0" smtClean="0">
                <a:latin typeface="Cambria" pitchFamily="18" charset="0"/>
              </a:rPr>
              <a:t>, </a:t>
            </a:r>
            <a:r>
              <a:rPr lang="pt-PT" sz="1300" b="1" dirty="0" smtClean="0">
                <a:latin typeface="Cambria" pitchFamily="18" charset="0"/>
              </a:rPr>
              <a:t>redução</a:t>
            </a:r>
            <a:r>
              <a:rPr lang="pt-PT" sz="1300" dirty="0" smtClean="0">
                <a:latin typeface="Cambria" pitchFamily="18" charset="0"/>
              </a:rPr>
              <a:t> e </a:t>
            </a:r>
            <a:r>
              <a:rPr lang="pt-PT" sz="1300" b="1" dirty="0" smtClean="0">
                <a:latin typeface="Cambria" pitchFamily="18" charset="0"/>
              </a:rPr>
              <a:t>refinamento</a:t>
            </a:r>
            <a:r>
              <a:rPr lang="pt-PT" sz="1300" dirty="0" smtClean="0">
                <a:latin typeface="Cambria" pitchFamily="18" charset="0"/>
              </a:rPr>
              <a:t>, o qual se refere aos animais utilizados em </a:t>
            </a:r>
            <a:r>
              <a:rPr lang="pt-PT" sz="1300" dirty="0" err="1" smtClean="0">
                <a:latin typeface="Cambria" pitchFamily="18" charset="0"/>
              </a:rPr>
              <a:t>em</a:t>
            </a:r>
            <a:r>
              <a:rPr lang="pt-PT" sz="1300" dirty="0" smtClean="0">
                <a:latin typeface="Cambria" pitchFamily="18" charset="0"/>
              </a:rPr>
              <a:t> aulas práticas. </a:t>
            </a:r>
            <a:endParaRPr lang="pt-PT" sz="1300" b="1" i="1" dirty="0" smtClean="0">
              <a:latin typeface="Cambria" pitchFamily="18" charset="0"/>
            </a:endParaRPr>
          </a:p>
          <a:p>
            <a:pPr>
              <a:buFont typeface="Arial" pitchFamily="34" charset="0"/>
              <a:buNone/>
            </a:pPr>
            <a:endParaRPr lang="pt-PT" sz="1300" b="1" dirty="0" smtClean="0">
              <a:effectLst>
                <a:outerShdw blurRad="38100" dist="38100" dir="2700000" algn="tl">
                  <a:srgbClr val="000000">
                    <a:alpha val="43137"/>
                  </a:srgbClr>
                </a:outerShdw>
              </a:effectLst>
              <a:latin typeface="Cambria"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E0AC0502-61C4-44B4-B1CA-169D5FFFEAC3}" type="slidenum">
              <a:rPr lang="pt-PT" smtClean="0"/>
              <a:pPr/>
              <a:t>15</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fontScale="70000" lnSpcReduction="20000"/>
          </a:bodyPr>
          <a:lstStyle/>
          <a:p>
            <a:pPr>
              <a:buFont typeface="Wingdings" pitchFamily="2" charset="2"/>
              <a:buChar char="§"/>
            </a:pPr>
            <a:r>
              <a:rPr lang="pt-PT" sz="1300" dirty="0" smtClean="0">
                <a:latin typeface="Cambria" pitchFamily="18" charset="0"/>
              </a:rPr>
              <a:t> </a:t>
            </a:r>
            <a:r>
              <a:rPr lang="pt-PT" sz="1300" b="1" dirty="0" smtClean="0">
                <a:effectLst>
                  <a:outerShdw blurRad="38100" dist="38100" dir="2700000" algn="tl">
                    <a:srgbClr val="000000">
                      <a:alpha val="43137"/>
                    </a:srgbClr>
                  </a:outerShdw>
                </a:effectLst>
                <a:latin typeface="Cambria" pitchFamily="18" charset="0"/>
              </a:rPr>
              <a:t>1965</a:t>
            </a:r>
            <a:r>
              <a:rPr lang="pt-PT" sz="1300" dirty="0" smtClean="0">
                <a:latin typeface="Cambria" pitchFamily="18" charset="0"/>
              </a:rPr>
              <a:t>: criação de  uma comissão parlamentar de inquérito britânica para</a:t>
            </a:r>
          </a:p>
          <a:p>
            <a:r>
              <a:rPr lang="pt-PT" sz="1300" dirty="0" smtClean="0">
                <a:latin typeface="Cambria" pitchFamily="18" charset="0"/>
              </a:rPr>
              <a:t>investigação de técnicas alternativas. </a:t>
            </a:r>
          </a:p>
          <a:p>
            <a:endParaRPr lang="pt-PT" sz="400" dirty="0" smtClean="0">
              <a:latin typeface="Cambria" pitchFamily="18" charset="0"/>
            </a:endParaRPr>
          </a:p>
          <a:p>
            <a:pPr>
              <a:buFont typeface="Wingdings" pitchFamily="2" charset="2"/>
              <a:buChar char="§"/>
            </a:pPr>
            <a:r>
              <a:rPr lang="pt-PT" sz="1300" dirty="0" smtClean="0">
                <a:latin typeface="Cambria" pitchFamily="18" charset="0"/>
              </a:rPr>
              <a:t>   Outras entidades de promoção das alternativas: </a:t>
            </a:r>
          </a:p>
          <a:p>
            <a:r>
              <a:rPr lang="pt-PT" sz="1300" b="1" i="1" dirty="0" smtClean="0">
                <a:latin typeface="Cambria" pitchFamily="18" charset="0"/>
              </a:rPr>
              <a:t>     </a:t>
            </a:r>
            <a:r>
              <a:rPr lang="pt-PT" sz="1300" b="1" i="1" dirty="0" err="1" smtClean="0">
                <a:latin typeface="Cambria" pitchFamily="18" charset="0"/>
              </a:rPr>
              <a:t>United</a:t>
            </a:r>
            <a:r>
              <a:rPr lang="pt-PT" sz="1300" b="1" i="1" dirty="0" smtClean="0">
                <a:latin typeface="Cambria" pitchFamily="18" charset="0"/>
              </a:rPr>
              <a:t> </a:t>
            </a:r>
            <a:r>
              <a:rPr lang="pt-PT" sz="1300" b="1" i="1" dirty="0" err="1" smtClean="0">
                <a:latin typeface="Cambria" pitchFamily="18" charset="0"/>
              </a:rPr>
              <a:t>Action</a:t>
            </a:r>
            <a:r>
              <a:rPr lang="pt-PT" sz="1300" b="1" i="1" dirty="0" smtClean="0">
                <a:latin typeface="Cambria" pitchFamily="18" charset="0"/>
              </a:rPr>
              <a:t> for </a:t>
            </a:r>
            <a:r>
              <a:rPr lang="pt-PT" sz="1300" b="1" i="1" dirty="0" err="1" smtClean="0">
                <a:latin typeface="Cambria" pitchFamily="18" charset="0"/>
              </a:rPr>
              <a:t>Animals</a:t>
            </a:r>
            <a:r>
              <a:rPr lang="pt-PT" sz="1300" b="1" i="1" dirty="0" smtClean="0">
                <a:latin typeface="Cambria" pitchFamily="18" charset="0"/>
              </a:rPr>
              <a:t> (UAA), </a:t>
            </a:r>
            <a:r>
              <a:rPr lang="pt-PT" sz="1300" dirty="0" smtClean="0">
                <a:latin typeface="Cambria" pitchFamily="18" charset="0"/>
              </a:rPr>
              <a:t>criada em 1967, </a:t>
            </a:r>
            <a:r>
              <a:rPr lang="en-US" sz="1300" dirty="0" err="1" smtClean="0">
                <a:latin typeface="Cambria" pitchFamily="18" charset="0"/>
              </a:rPr>
              <a:t>nos</a:t>
            </a:r>
            <a:r>
              <a:rPr lang="en-US" sz="1300" dirty="0" smtClean="0">
                <a:latin typeface="Cambria" pitchFamily="18" charset="0"/>
              </a:rPr>
              <a:t> EUA.</a:t>
            </a:r>
          </a:p>
          <a:p>
            <a:r>
              <a:rPr lang="en-US" sz="1300" b="1" dirty="0" smtClean="0">
                <a:latin typeface="Cambria" pitchFamily="18" charset="0"/>
              </a:rPr>
              <a:t>     FRAME</a:t>
            </a:r>
            <a:r>
              <a:rPr lang="en-US" sz="1300" dirty="0" smtClean="0">
                <a:latin typeface="Cambria" pitchFamily="18" charset="0"/>
              </a:rPr>
              <a:t> (</a:t>
            </a:r>
            <a:r>
              <a:rPr lang="en-US" sz="1300" b="1" i="1" dirty="0" smtClean="0">
                <a:latin typeface="Cambria" pitchFamily="18" charset="0"/>
              </a:rPr>
              <a:t>Fund for Replacement of Animals in Medical</a:t>
            </a:r>
            <a:r>
              <a:rPr lang="pt-PT" sz="1300" b="1" dirty="0" smtClean="0">
                <a:latin typeface="Cambria" pitchFamily="18" charset="0"/>
              </a:rPr>
              <a:t> </a:t>
            </a:r>
            <a:r>
              <a:rPr lang="pt-PT" sz="1300" b="1" i="1" dirty="0" err="1" smtClean="0">
                <a:latin typeface="Cambria" pitchFamily="18" charset="0"/>
              </a:rPr>
              <a:t>Experiments</a:t>
            </a:r>
            <a:r>
              <a:rPr lang="pt-PT" sz="1300" i="1" dirty="0" smtClean="0">
                <a:latin typeface="Cambria" pitchFamily="18" charset="0"/>
              </a:rPr>
              <a:t>)</a:t>
            </a:r>
            <a:r>
              <a:rPr lang="en-US" sz="1300" dirty="0" smtClean="0">
                <a:latin typeface="Cambria" pitchFamily="18" charset="0"/>
              </a:rPr>
              <a:t>, 1969,</a:t>
            </a:r>
            <a:r>
              <a:rPr lang="pt-PT" sz="1300" i="1" dirty="0" smtClean="0">
                <a:latin typeface="Cambria" pitchFamily="18" charset="0"/>
              </a:rPr>
              <a:t> </a:t>
            </a:r>
            <a:r>
              <a:rPr lang="pt-PT" sz="1300" dirty="0" smtClean="0">
                <a:latin typeface="Cambria" pitchFamily="18" charset="0"/>
              </a:rPr>
              <a:t>Inglaterra</a:t>
            </a:r>
          </a:p>
          <a:p>
            <a:r>
              <a:rPr lang="pt-PT" sz="2600" b="1" dirty="0" smtClean="0">
                <a:solidFill>
                  <a:schemeClr val="tx2">
                    <a:lumMod val="75000"/>
                  </a:schemeClr>
                </a:solidFill>
                <a:effectLst>
                  <a:outerShdw blurRad="38100" dist="38100" dir="2700000" algn="tl">
                    <a:srgbClr val="000000">
                      <a:alpha val="43137"/>
                    </a:srgbClr>
                  </a:outerShdw>
                </a:effectLst>
                <a:latin typeface="Cambria" pitchFamily="18" charset="0"/>
              </a:rPr>
              <a:t>Década de 70 </a:t>
            </a:r>
            <a:r>
              <a:rPr lang="pt-PT" sz="2200" dirty="0" smtClean="0">
                <a:latin typeface="Cambria" pitchFamily="18" charset="0"/>
              </a:rPr>
              <a:t>– interesse crescente nas alternativas.</a:t>
            </a:r>
          </a:p>
          <a:p>
            <a:r>
              <a:rPr lang="pt-PT" sz="2600" b="1" dirty="0" smtClean="0">
                <a:solidFill>
                  <a:schemeClr val="tx2">
                    <a:lumMod val="75000"/>
                  </a:schemeClr>
                </a:solidFill>
                <a:effectLst>
                  <a:outerShdw blurRad="38100" dist="38100" dir="2700000" algn="tl">
                    <a:srgbClr val="000000">
                      <a:alpha val="43137"/>
                    </a:srgbClr>
                  </a:outerShdw>
                </a:effectLst>
                <a:latin typeface="Cambria" pitchFamily="18" charset="0"/>
              </a:rPr>
              <a:t>Década de 80 </a:t>
            </a:r>
            <a:r>
              <a:rPr lang="pt-PT" sz="2200" dirty="0" smtClean="0">
                <a:latin typeface="Cambria" pitchFamily="18" charset="0"/>
              </a:rPr>
              <a:t>– consolidação do interesse nas alternativas</a:t>
            </a:r>
          </a:p>
          <a:p>
            <a:pPr lvl="1">
              <a:buFont typeface="Courier New" pitchFamily="49" charset="0"/>
              <a:buChar char="o"/>
            </a:pPr>
            <a:r>
              <a:rPr lang="pt-PT" sz="2200" dirty="0" smtClean="0">
                <a:latin typeface="Cambria" pitchFamily="18" charset="0"/>
              </a:rPr>
              <a:t>  Legislação aderiram ao conceito dos 3R’s</a:t>
            </a:r>
          </a:p>
          <a:p>
            <a:pPr lvl="1">
              <a:buFont typeface="Courier New" pitchFamily="49" charset="0"/>
              <a:buChar char="o"/>
            </a:pPr>
            <a:r>
              <a:rPr lang="pt-PT" sz="2200" dirty="0" smtClean="0">
                <a:latin typeface="Cambria" pitchFamily="18" charset="0"/>
              </a:rPr>
              <a:t>  As pesquisas de métodos alternativos aumentaram</a:t>
            </a:r>
          </a:p>
          <a:p>
            <a:pPr lvl="1">
              <a:buFont typeface="Courier New" pitchFamily="49" charset="0"/>
              <a:buChar char="o"/>
            </a:pPr>
            <a:r>
              <a:rPr lang="pt-PT" sz="2200" dirty="0" smtClean="0">
                <a:latin typeface="Cambria" pitchFamily="18" charset="0"/>
              </a:rPr>
              <a:t>  Diminuiu o número de animais usado nessa época</a:t>
            </a:r>
          </a:p>
          <a:p>
            <a:pPr lvl="1">
              <a:buFont typeface="Courier New" pitchFamily="49" charset="0"/>
              <a:buChar char="o"/>
            </a:pPr>
            <a:r>
              <a:rPr lang="pt-PT" sz="2200" dirty="0" smtClean="0">
                <a:latin typeface="Cambria" pitchFamily="18" charset="0"/>
              </a:rPr>
              <a:t>  Campanhas organizadas pelas entidades envolvidas com bem-estar impulsionaram a adopção de alternativas na área da toxicologia</a:t>
            </a:r>
          </a:p>
          <a:p>
            <a:pPr lvl="1">
              <a:buFont typeface="Courier New" pitchFamily="49" charset="0"/>
              <a:buChar char="o"/>
            </a:pPr>
            <a:r>
              <a:rPr lang="pt-PT" sz="2200" dirty="0" smtClean="0">
                <a:latin typeface="Cambria" pitchFamily="18" charset="0"/>
              </a:rPr>
              <a:t>  Indústrias foram pressionadas a financiar testes toxicológicos </a:t>
            </a:r>
            <a:r>
              <a:rPr lang="pt-PT" sz="2200" i="1" dirty="0" err="1" smtClean="0">
                <a:latin typeface="Cambria" pitchFamily="18" charset="0"/>
              </a:rPr>
              <a:t>in</a:t>
            </a:r>
            <a:r>
              <a:rPr lang="pt-PT" sz="2200" i="1" dirty="0" smtClean="0">
                <a:latin typeface="Cambria" pitchFamily="18" charset="0"/>
              </a:rPr>
              <a:t> </a:t>
            </a:r>
            <a:r>
              <a:rPr lang="pt-PT" sz="2200" i="1" dirty="0" err="1" smtClean="0">
                <a:latin typeface="Cambria" pitchFamily="18" charset="0"/>
              </a:rPr>
              <a:t>vitro</a:t>
            </a:r>
            <a:endParaRPr lang="pt-PT" sz="2200" i="1" dirty="0" smtClean="0">
              <a:latin typeface="Cambria" pitchFamily="18" charset="0"/>
            </a:endParaRPr>
          </a:p>
          <a:p>
            <a:r>
              <a:rPr lang="pt-PT" sz="2600" b="1" dirty="0" smtClean="0">
                <a:solidFill>
                  <a:schemeClr val="tx2">
                    <a:lumMod val="75000"/>
                  </a:schemeClr>
                </a:solidFill>
                <a:effectLst>
                  <a:outerShdw blurRad="38100" dist="38100" dir="2700000" algn="tl">
                    <a:srgbClr val="000000">
                      <a:alpha val="43137"/>
                    </a:srgbClr>
                  </a:outerShdw>
                </a:effectLst>
                <a:latin typeface="Cambria" pitchFamily="18" charset="0"/>
              </a:rPr>
              <a:t>Década de 90 </a:t>
            </a:r>
            <a:r>
              <a:rPr lang="pt-PT" sz="2200" dirty="0" smtClean="0">
                <a:latin typeface="Cambria" pitchFamily="18" charset="0"/>
              </a:rPr>
              <a:t>– destaca-se o papel das entidades reguladoras, com maior evidência no debate relativo à validação dos métodos alternativos.</a:t>
            </a:r>
          </a:p>
          <a:p>
            <a:endParaRPr lang="pt-PT" dirty="0"/>
          </a:p>
        </p:txBody>
      </p:sp>
      <p:sp>
        <p:nvSpPr>
          <p:cNvPr id="4" name="Marcador de Posição do Número do Diapositivo 3"/>
          <p:cNvSpPr>
            <a:spLocks noGrp="1"/>
          </p:cNvSpPr>
          <p:nvPr>
            <p:ph type="sldNum" sz="quarter" idx="10"/>
          </p:nvPr>
        </p:nvSpPr>
        <p:spPr/>
        <p:txBody>
          <a:bodyPr/>
          <a:lstStyle/>
          <a:p>
            <a:fld id="{E0AC0502-61C4-44B4-B1CA-169D5FFFEAC3}" type="slidenum">
              <a:rPr lang="pt-PT" smtClean="0"/>
              <a:pPr/>
              <a:t>17</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5427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PT" smtClean="0"/>
          </a:p>
        </p:txBody>
      </p:sp>
      <p:sp>
        <p:nvSpPr>
          <p:cNvPr id="5427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98496-FCA2-4D8E-A750-029BA3B2A30C}" type="slidenum">
              <a:rPr lang="pt-PT"/>
              <a:pPr fontAlgn="base">
                <a:spcBef>
                  <a:spcPct val="0"/>
                </a:spcBef>
                <a:spcAft>
                  <a:spcPct val="0"/>
                </a:spcAft>
              </a:pPr>
              <a:t>33</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451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PT" smtClean="0"/>
              <a:t>Apesar de a curiosidade científica ser aquilo que desperta maior interesse nos alunos, muitos deles associam-na a sensações negativas decorrentes do impacto de determinado procedimento.</a:t>
            </a:r>
          </a:p>
        </p:txBody>
      </p:sp>
      <p:sp>
        <p:nvSpPr>
          <p:cNvPr id="64515"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06FE54-6CA1-4001-8C00-0E81DDC10E72}" type="slidenum">
              <a:rPr lang="pt-PT"/>
              <a:pPr fontAlgn="base">
                <a:spcBef>
                  <a:spcPct val="0"/>
                </a:spcBef>
                <a:spcAft>
                  <a:spcPct val="0"/>
                </a:spcAft>
              </a:pPr>
              <a:t>42</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C69FA1CB-644F-4891-8B20-2DC78CAAB325}" type="datetimeFigureOut">
              <a:rPr lang="pt-PT"/>
              <a:pPr>
                <a:defRPr/>
              </a:pPr>
              <a:t>28-07-2010</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5AA5CF0-35F1-42E7-B292-3AA8F44F3EBA}" type="slidenum">
              <a:rPr lang="pt-PT"/>
              <a:pPr>
                <a:defRPr/>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B7AADBE-36EC-4247-BFA6-17F6E1B0248E}" type="datetimeFigureOut">
              <a:rPr lang="pt-PT"/>
              <a:pPr>
                <a:defRPr/>
              </a:pPr>
              <a:t>28-07-2010</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D1E7FDA-19F7-469E-ACD6-01FBF105FC14}" type="slidenum">
              <a:rPr lang="pt-PT"/>
              <a:pPr>
                <a:defRPr/>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DD4F7770-A11F-4BD4-932C-16AEC6634B8E}" type="datetimeFigureOut">
              <a:rPr lang="pt-PT"/>
              <a:pPr>
                <a:defRPr/>
              </a:pPr>
              <a:t>28-07-2010</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00FDF9CB-B130-4B9F-AE25-078144AA5F02}" type="slidenum">
              <a:rPr lang="pt-PT"/>
              <a:pPr>
                <a:defRPr/>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A458564-7DC3-4483-82CA-8C69EF1F5AD3}" type="datetimeFigureOut">
              <a:rPr lang="pt-PT"/>
              <a:pPr>
                <a:defRPr/>
              </a:pPr>
              <a:t>28-07-2010</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B6FEE1B4-C694-41AC-8EDE-C00AAC8F04F3}" type="slidenum">
              <a:rPr lang="pt-PT"/>
              <a:pPr>
                <a:defRPr/>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D846106D-EF1C-47B5-93F5-D2B4F077A907}" type="datetimeFigureOut">
              <a:rPr lang="pt-PT"/>
              <a:pPr>
                <a:defRPr/>
              </a:pPr>
              <a:t>28-07-2010</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CEC36321-C16D-4A68-A9D1-3543793184B6}" type="slidenum">
              <a:rPr lang="pt-PT"/>
              <a:pPr>
                <a:defRPr/>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2FD17CA2-7721-4320-B1A3-1C2715845B46}" type="datetimeFigureOut">
              <a:rPr lang="pt-PT"/>
              <a:pPr>
                <a:defRPr/>
              </a:pPr>
              <a:t>28-07-2010</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8E042485-B358-4C7C-A0B7-C11F04D0DC7E}" type="slidenum">
              <a:rPr lang="pt-PT"/>
              <a:pPr>
                <a:defRPr/>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F5104DF4-0DD7-4A15-9763-ECE4C69204B9}" type="datetimeFigureOut">
              <a:rPr lang="pt-PT"/>
              <a:pPr>
                <a:defRPr/>
              </a:pPr>
              <a:t>28-07-2010</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CB584E13-4504-47A4-B205-400DB3456598}" type="slidenum">
              <a:rPr lang="pt-PT"/>
              <a:pPr>
                <a:defRPr/>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3D76FF3F-BBA7-4E07-94AC-2DAA3A35B144}" type="datetimeFigureOut">
              <a:rPr lang="pt-PT"/>
              <a:pPr>
                <a:defRPr/>
              </a:pPr>
              <a:t>28-07-2010</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D7B6ED4B-308D-4750-8134-FC5F795DFA63}" type="slidenum">
              <a:rPr lang="pt-PT"/>
              <a:pPr>
                <a:defRPr/>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7D9BB70A-C1DE-4E8D-846A-E3C0C2DA8592}" type="datetimeFigureOut">
              <a:rPr lang="pt-PT"/>
              <a:pPr>
                <a:defRPr/>
              </a:pPr>
              <a:t>28-07-2010</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39A3674F-2A21-48FA-9C8F-D32814E3770C}" type="slidenum">
              <a:rPr lang="pt-PT"/>
              <a:pPr>
                <a:defRPr/>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209A59B-024D-40B3-A8B2-FF41FD61B51A}" type="datetimeFigureOut">
              <a:rPr lang="pt-PT"/>
              <a:pPr>
                <a:defRPr/>
              </a:pPr>
              <a:t>28-07-2010</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67815004-C1A8-4A74-AEC6-C2D18323FE43}" type="slidenum">
              <a:rPr lang="pt-PT"/>
              <a:pPr>
                <a:defRPr/>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A8ED5A19-5399-4514-A88F-933640DB282A}" type="datetimeFigureOut">
              <a:rPr lang="pt-PT"/>
              <a:pPr>
                <a:defRPr/>
              </a:pPr>
              <a:t>28-07-2010</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8FD9AB47-A749-43C0-AC74-E283926ED158}" type="slidenum">
              <a:rPr lang="pt-PT"/>
              <a:pPr>
                <a:defRPr/>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1026" name="Marcador de Posição do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a:t>
            </a:r>
          </a:p>
        </p:txBody>
      </p:sp>
      <p:sp>
        <p:nvSpPr>
          <p:cNvPr id="1027" name="Marcador de Posição do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86D2079-7631-40D0-A7D3-F96F8383448D}" type="datetimeFigureOut">
              <a:rPr lang="pt-PT"/>
              <a:pPr>
                <a:defRPr/>
              </a:pPr>
              <a:t>28-07-2010</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B1D7704-583D-4944-8549-872459492AC6}" type="slidenum">
              <a:rPr lang="pt-PT"/>
              <a:pPr>
                <a:defRPr/>
              </a:pPr>
              <a:t>‹nº›</a:t>
            </a:fld>
            <a:endParaRPr lang="pt-P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optimist.at/"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slideshare.net/sosanimaispelotas/ensinoepesquisasemanimaisumarealidadepossvel" TargetMode="External"/><Relationship Id="rId2" Type="http://schemas.openxmlformats.org/officeDocument/2006/relationships/hyperlink" Target="http://www.institutoninarosa.org.br/produtos-inr/naomataras" TargetMode="External"/><Relationship Id="rId1" Type="http://schemas.openxmlformats.org/officeDocument/2006/relationships/slideLayout" Target="../slideLayouts/slideLayout7.xml"/><Relationship Id="rId4" Type="http://schemas.openxmlformats.org/officeDocument/2006/relationships/hyperlink" Target="http://www.lpda.pt/legislacao/proteccao_animais.ht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www.youtube.com/profile?user=projetoninarosa&amp;view=playlis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Rita\Desktop\Med Vet Universidade de Évora\4º Ano\Semestre VIII\Deontologia\Trabalho - O Uso de Animais para Aprendizagem nas Universidades\page3.jpg"/>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3" name="CaixaDeTexto 2"/>
          <p:cNvSpPr txBox="1"/>
          <p:nvPr/>
        </p:nvSpPr>
        <p:spPr>
          <a:xfrm>
            <a:off x="0" y="2234036"/>
            <a:ext cx="9144000" cy="2123658"/>
          </a:xfrm>
          <a:prstGeom prst="rect">
            <a:avLst/>
          </a:prstGeom>
          <a:noFill/>
        </p:spPr>
        <p:txBody>
          <a:bodyPr>
            <a:spAutoFit/>
          </a:bodyPr>
          <a:lstStyle/>
          <a:p>
            <a:pPr algn="ctr" fontAlgn="auto">
              <a:spcBef>
                <a:spcPts val="0"/>
              </a:spcBef>
              <a:spcAft>
                <a:spcPts val="0"/>
              </a:spcAft>
              <a:defRPr/>
            </a:pPr>
            <a:r>
              <a:rPr lang="pt-PT" sz="6600" b="1" dirty="0">
                <a:ln>
                  <a:solidFill>
                    <a:schemeClr val="tx1">
                      <a:lumMod val="65000"/>
                      <a:lumOff val="35000"/>
                    </a:schemeClr>
                  </a:solidFill>
                </a:ln>
                <a:solidFill>
                  <a:schemeClr val="bg1"/>
                </a:solidFill>
                <a:effectLst>
                  <a:innerShdw blurRad="63500" dist="50800" dir="13500000">
                    <a:prstClr val="black">
                      <a:alpha val="50000"/>
                    </a:prstClr>
                  </a:innerShdw>
                  <a:reflection blurRad="6350" stA="60000" endA="900" endPos="58000" dir="5400000" sy="-100000" algn="bl" rotWithShape="0"/>
                </a:effectLst>
                <a:latin typeface="Berlin Sans FB Demi" pitchFamily="34" charset="0"/>
              </a:rPr>
              <a:t>O Uso de Animais como </a:t>
            </a:r>
          </a:p>
          <a:p>
            <a:pPr algn="ctr" fontAlgn="auto">
              <a:spcBef>
                <a:spcPts val="0"/>
              </a:spcBef>
              <a:spcAft>
                <a:spcPts val="0"/>
              </a:spcAft>
              <a:defRPr/>
            </a:pPr>
            <a:r>
              <a:rPr lang="pt-PT" sz="6600" b="1" dirty="0">
                <a:ln>
                  <a:solidFill>
                    <a:schemeClr val="tx1">
                      <a:lumMod val="65000"/>
                      <a:lumOff val="35000"/>
                    </a:schemeClr>
                  </a:solidFill>
                </a:ln>
                <a:solidFill>
                  <a:schemeClr val="bg1"/>
                </a:solidFill>
                <a:effectLst>
                  <a:innerShdw blurRad="63500" dist="50800" dir="13500000">
                    <a:prstClr val="black">
                      <a:alpha val="50000"/>
                    </a:prstClr>
                  </a:innerShdw>
                  <a:reflection blurRad="6350" stA="60000" endA="900" endPos="58000" dir="5400000" sy="-100000" algn="bl" rotWithShape="0"/>
                </a:effectLst>
                <a:latin typeface="Berlin Sans FB Demi" pitchFamily="34" charset="0"/>
              </a:rPr>
              <a:t>Instrumentos Didácticos</a:t>
            </a:r>
          </a:p>
        </p:txBody>
      </p:sp>
      <p:sp>
        <p:nvSpPr>
          <p:cNvPr id="4" name="CaixaDeTexto 3"/>
          <p:cNvSpPr txBox="1"/>
          <p:nvPr/>
        </p:nvSpPr>
        <p:spPr>
          <a:xfrm>
            <a:off x="1714480" y="285728"/>
            <a:ext cx="5715040" cy="1261884"/>
          </a:xfrm>
          <a:prstGeom prst="rect">
            <a:avLst/>
          </a:prstGeom>
          <a:noFill/>
        </p:spPr>
        <p:txBody>
          <a:bodyPr>
            <a:spAutoFit/>
          </a:bodyPr>
          <a:lstStyle/>
          <a:p>
            <a:pPr algn="ctr" fontAlgn="auto">
              <a:spcBef>
                <a:spcPts val="0"/>
              </a:spcBef>
              <a:spcAft>
                <a:spcPts val="0"/>
              </a:spcAft>
              <a:defRPr/>
            </a:pPr>
            <a:r>
              <a:rPr lang="pt-PT" sz="2800" dirty="0">
                <a:ln w="18415" cmpd="sng">
                  <a:solidFill>
                    <a:schemeClr val="tx1"/>
                  </a:solidFill>
                  <a:prstDash val="solid"/>
                </a:ln>
                <a:solidFill>
                  <a:schemeClr val="bg1"/>
                </a:solidFill>
                <a:effectLst>
                  <a:outerShdw blurRad="50800" dist="38100" dir="5400000" algn="t" rotWithShape="0">
                    <a:prstClr val="black">
                      <a:alpha val="40000"/>
                    </a:prstClr>
                  </a:outerShdw>
                </a:effectLst>
                <a:latin typeface="Berlin Sans FB Demi" pitchFamily="34" charset="0"/>
              </a:rPr>
              <a:t>Universidade de Évora</a:t>
            </a:r>
          </a:p>
          <a:p>
            <a:pPr algn="ctr" fontAlgn="auto">
              <a:spcBef>
                <a:spcPts val="0"/>
              </a:spcBef>
              <a:spcAft>
                <a:spcPts val="0"/>
              </a:spcAft>
              <a:defRPr/>
            </a:pPr>
            <a:r>
              <a:rPr lang="pt-PT" sz="2800" dirty="0">
                <a:ln w="18415" cmpd="sng">
                  <a:solidFill>
                    <a:schemeClr val="tx1"/>
                  </a:solidFill>
                  <a:prstDash val="solid"/>
                </a:ln>
                <a:solidFill>
                  <a:schemeClr val="bg1"/>
                </a:solidFill>
                <a:effectLst>
                  <a:outerShdw blurRad="50800" dist="38100" dir="5400000" algn="t" rotWithShape="0">
                    <a:prstClr val="black">
                      <a:alpha val="40000"/>
                    </a:prstClr>
                  </a:outerShdw>
                </a:effectLst>
                <a:latin typeface="Berlin Sans FB Demi" pitchFamily="34" charset="0"/>
              </a:rPr>
              <a:t>Deontologia</a:t>
            </a:r>
          </a:p>
          <a:p>
            <a:pPr algn="ctr" fontAlgn="auto">
              <a:spcBef>
                <a:spcPts val="0"/>
              </a:spcBef>
              <a:spcAft>
                <a:spcPts val="0"/>
              </a:spcAft>
              <a:defRPr/>
            </a:pPr>
            <a:r>
              <a:rPr lang="pt-PT" sz="2000" dirty="0">
                <a:ln w="18415" cmpd="sng">
                  <a:solidFill>
                    <a:schemeClr val="tx1"/>
                  </a:solidFill>
                  <a:prstDash val="solid"/>
                </a:ln>
                <a:solidFill>
                  <a:schemeClr val="bg1"/>
                </a:solidFill>
                <a:effectLst>
                  <a:outerShdw blurRad="50800" dist="38100" dir="5400000" algn="t" rotWithShape="0">
                    <a:prstClr val="black">
                      <a:alpha val="40000"/>
                    </a:prstClr>
                  </a:outerShdw>
                </a:effectLst>
                <a:latin typeface="Berlin Sans FB Demi" pitchFamily="34" charset="0"/>
              </a:rPr>
              <a:t>MVT1473</a:t>
            </a:r>
          </a:p>
        </p:txBody>
      </p:sp>
      <p:sp>
        <p:nvSpPr>
          <p:cNvPr id="5" name="CaixaDeTexto 4"/>
          <p:cNvSpPr txBox="1"/>
          <p:nvPr/>
        </p:nvSpPr>
        <p:spPr>
          <a:xfrm>
            <a:off x="0" y="5719227"/>
            <a:ext cx="9144000" cy="1138773"/>
          </a:xfrm>
          <a:prstGeom prst="rect">
            <a:avLst/>
          </a:prstGeom>
          <a:noFill/>
        </p:spPr>
        <p:txBody>
          <a:bodyPr>
            <a:spAutoFit/>
          </a:bodyPr>
          <a:lstStyle/>
          <a:p>
            <a:pPr fontAlgn="auto">
              <a:spcBef>
                <a:spcPts val="0"/>
              </a:spcBef>
              <a:spcAft>
                <a:spcPts val="0"/>
              </a:spcAft>
              <a:defRPr/>
            </a:pPr>
            <a:r>
              <a:rPr lang="pt-PT" sz="2800" b="1" dirty="0">
                <a:ln>
                  <a:solidFill>
                    <a:schemeClr val="tx1"/>
                  </a:solidFill>
                </a:ln>
                <a:solidFill>
                  <a:schemeClr val="bg1"/>
                </a:solidFill>
                <a:effectLst>
                  <a:outerShdw blurRad="38100" dist="38100" dir="2700000" algn="tl">
                    <a:srgbClr val="000000">
                      <a:alpha val="43137"/>
                    </a:srgbClr>
                  </a:outerShdw>
                </a:effectLst>
                <a:latin typeface="Berlin Sans FB Demi" pitchFamily="34" charset="0"/>
              </a:rPr>
              <a:t>Elaborado por:   </a:t>
            </a:r>
            <a:r>
              <a:rPr lang="pt-PT" sz="2400" b="1" dirty="0">
                <a:ln>
                  <a:solidFill>
                    <a:schemeClr val="tx1"/>
                  </a:solidFill>
                </a:ln>
                <a:solidFill>
                  <a:schemeClr val="bg1"/>
                </a:solidFill>
                <a:effectLst>
                  <a:outerShdw blurRad="38100" dist="38100" dir="2700000" algn="tl">
                    <a:srgbClr val="000000">
                      <a:alpha val="43137"/>
                    </a:srgbClr>
                  </a:outerShdw>
                </a:effectLst>
                <a:latin typeface="Berlin Sans FB Demi" pitchFamily="34" charset="0"/>
              </a:rPr>
              <a:t>  </a:t>
            </a:r>
          </a:p>
          <a:p>
            <a:pPr fontAlgn="auto">
              <a:spcBef>
                <a:spcPts val="0"/>
              </a:spcBef>
              <a:spcAft>
                <a:spcPts val="0"/>
              </a:spcAft>
              <a:defRPr/>
            </a:pPr>
            <a:r>
              <a:rPr lang="pt-PT" sz="2000" dirty="0">
                <a:ln>
                  <a:solidFill>
                    <a:schemeClr val="tx1"/>
                  </a:solidFill>
                </a:ln>
                <a:solidFill>
                  <a:schemeClr val="bg1"/>
                </a:solidFill>
                <a:effectLst>
                  <a:outerShdw blurRad="38100" dist="38100" dir="2700000" algn="tl">
                    <a:srgbClr val="000000">
                      <a:alpha val="43137"/>
                    </a:srgbClr>
                  </a:outerShdw>
                </a:effectLst>
                <a:latin typeface="Berlin Sans FB Demi" pitchFamily="34" charset="0"/>
              </a:rPr>
              <a:t>Alexandra Reis, nº19690   |   </a:t>
            </a:r>
            <a:r>
              <a:rPr lang="pt-PT" sz="2000" dirty="0" err="1">
                <a:ln>
                  <a:solidFill>
                    <a:schemeClr val="tx1"/>
                  </a:solidFill>
                </a:ln>
                <a:solidFill>
                  <a:schemeClr val="bg1"/>
                </a:solidFill>
                <a:effectLst>
                  <a:outerShdw blurRad="38100" dist="38100" dir="2700000" algn="tl">
                    <a:srgbClr val="000000">
                      <a:alpha val="43137"/>
                    </a:srgbClr>
                  </a:outerShdw>
                </a:effectLst>
                <a:latin typeface="Berlin Sans FB Demi" pitchFamily="34" charset="0"/>
              </a:rPr>
              <a:t>Eleutério</a:t>
            </a:r>
            <a:r>
              <a:rPr lang="pt-PT" sz="2000" dirty="0">
                <a:ln>
                  <a:solidFill>
                    <a:schemeClr val="tx1"/>
                  </a:solidFill>
                </a:ln>
                <a:solidFill>
                  <a:schemeClr val="bg1"/>
                </a:solidFill>
                <a:effectLst>
                  <a:outerShdw blurRad="38100" dist="38100" dir="2700000" algn="tl">
                    <a:srgbClr val="000000">
                      <a:alpha val="43137"/>
                    </a:srgbClr>
                  </a:outerShdw>
                </a:effectLst>
                <a:latin typeface="Berlin Sans FB Demi" pitchFamily="34" charset="0"/>
              </a:rPr>
              <a:t> Valente, nº22150</a:t>
            </a:r>
          </a:p>
          <a:p>
            <a:pPr fontAlgn="auto">
              <a:spcBef>
                <a:spcPts val="0"/>
              </a:spcBef>
              <a:spcAft>
                <a:spcPts val="0"/>
              </a:spcAft>
              <a:defRPr/>
            </a:pPr>
            <a:r>
              <a:rPr lang="pt-PT" sz="2000" dirty="0">
                <a:ln>
                  <a:solidFill>
                    <a:schemeClr val="tx1"/>
                  </a:solidFill>
                </a:ln>
                <a:solidFill>
                  <a:schemeClr val="bg1"/>
                </a:solidFill>
                <a:effectLst>
                  <a:outerShdw blurRad="38100" dist="38100" dir="2700000" algn="tl">
                    <a:srgbClr val="000000">
                      <a:alpha val="43137"/>
                    </a:srgbClr>
                  </a:outerShdw>
                </a:effectLst>
                <a:latin typeface="Berlin Sans FB Demi" pitchFamily="34" charset="0"/>
              </a:rPr>
              <a:t>Filipa Cabecinhas, nº 22215   |   Luísa Coelho, nº 22434   |   Rita Cruz, nº 23197</a:t>
            </a:r>
          </a:p>
        </p:txBody>
      </p:sp>
      <p:sp>
        <p:nvSpPr>
          <p:cNvPr id="6" name="Rectângulo 5"/>
          <p:cNvSpPr/>
          <p:nvPr/>
        </p:nvSpPr>
        <p:spPr>
          <a:xfrm>
            <a:off x="0" y="1714500"/>
            <a:ext cx="9144000" cy="461963"/>
          </a:xfrm>
          <a:prstGeom prst="rect">
            <a:avLst/>
          </a:prstGeom>
        </p:spPr>
        <p:txBody>
          <a:bodyPr>
            <a:spAutoFit/>
          </a:bodyPr>
          <a:lstStyle/>
          <a:p>
            <a:pPr algn="ctr" fontAlgn="auto">
              <a:spcBef>
                <a:spcPts val="0"/>
              </a:spcBef>
              <a:spcAft>
                <a:spcPts val="0"/>
              </a:spcAft>
              <a:defRPr/>
            </a:pPr>
            <a:r>
              <a:rPr lang="pt-PT" sz="2400" b="1" dirty="0">
                <a:solidFill>
                  <a:schemeClr val="bg1"/>
                </a:solidFill>
                <a:effectLst>
                  <a:outerShdw blurRad="38100" dist="38100" dir="2700000" algn="tl">
                    <a:srgbClr val="000000">
                      <a:alpha val="43137"/>
                    </a:srgbClr>
                  </a:outerShdw>
                </a:effectLst>
                <a:latin typeface="Berlin Sans FB Demi" pitchFamily="34" charset="0"/>
              </a:rPr>
              <a:t>Apresentação de Caso Dilemático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Comités de Ética</a:t>
            </a:r>
          </a:p>
        </p:txBody>
      </p:sp>
      <p:sp>
        <p:nvSpPr>
          <p:cNvPr id="4" name="CaixaDeTexto 3"/>
          <p:cNvSpPr txBox="1"/>
          <p:nvPr/>
        </p:nvSpPr>
        <p:spPr>
          <a:xfrm>
            <a:off x="214282" y="1428737"/>
            <a:ext cx="8715437" cy="5109091"/>
          </a:xfrm>
          <a:prstGeom prst="rect">
            <a:avLst/>
          </a:prstGeom>
          <a:solidFill>
            <a:srgbClr val="FFFFFF">
              <a:alpha val="40000"/>
            </a:srgbClr>
          </a:solidFill>
        </p:spPr>
        <p:txBody>
          <a:bodyPr wrap="square" rtlCol="0">
            <a:spAutoFit/>
          </a:bodyPr>
          <a:lstStyle/>
          <a:p>
            <a:pPr algn="just"/>
            <a:r>
              <a:rPr lang="pt-PT" sz="2800" b="1" dirty="0" smtClean="0">
                <a:solidFill>
                  <a:schemeClr val="bg1"/>
                </a:solidFill>
                <a:effectLst>
                  <a:outerShdw blurRad="38100" dist="38100" dir="2700000" algn="tl">
                    <a:srgbClr val="000000">
                      <a:alpha val="43137"/>
                    </a:srgbClr>
                  </a:outerShdw>
                </a:effectLst>
                <a:latin typeface="Cambria" pitchFamily="18" charset="0"/>
              </a:rPr>
              <a:t>Controvérsia</a:t>
            </a:r>
            <a:r>
              <a:rPr lang="pt-PT" sz="2000" b="1" dirty="0" smtClean="0">
                <a:latin typeface="Cambria" pitchFamily="18" charset="0"/>
              </a:rPr>
              <a:t> relativamente ao papel que desempenham:</a:t>
            </a:r>
          </a:p>
          <a:p>
            <a:pPr algn="just"/>
            <a:endParaRPr lang="pt-PT" sz="2000" b="1" dirty="0" smtClean="0">
              <a:latin typeface="Cambria" pitchFamily="18" charset="0"/>
            </a:endParaRPr>
          </a:p>
          <a:p>
            <a:pPr algn="just">
              <a:buFont typeface="Arial" pitchFamily="34" charset="0"/>
              <a:buChar char="•"/>
            </a:pPr>
            <a:r>
              <a:rPr lang="pt-PT" sz="2000" dirty="0" smtClean="0">
                <a:latin typeface="Cambria" pitchFamily="18" charset="0"/>
              </a:rPr>
              <a:t> </a:t>
            </a:r>
            <a:r>
              <a:rPr lang="pt-PT" sz="2400" b="1" dirty="0" smtClean="0">
                <a:solidFill>
                  <a:schemeClr val="tx2">
                    <a:lumMod val="75000"/>
                  </a:schemeClr>
                </a:solidFill>
                <a:latin typeface="Cambria" pitchFamily="18" charset="0"/>
              </a:rPr>
              <a:t>Ideia Base:</a:t>
            </a:r>
            <a:r>
              <a:rPr lang="pt-PT" sz="2000" dirty="0" smtClean="0">
                <a:latin typeface="Cambria" pitchFamily="18" charset="0"/>
              </a:rPr>
              <a:t> </a:t>
            </a:r>
            <a:r>
              <a:rPr lang="pt-PT" sz="2000" b="1" i="1" dirty="0" smtClean="0">
                <a:latin typeface="Cambria" pitchFamily="18" charset="0"/>
              </a:rPr>
              <a:t>toda a pesquisa animal é justificada</a:t>
            </a:r>
            <a:r>
              <a:rPr lang="pt-PT" sz="2000" dirty="0" smtClean="0">
                <a:latin typeface="Cambria" pitchFamily="18" charset="0"/>
              </a:rPr>
              <a:t>, desde que </a:t>
            </a:r>
            <a:r>
              <a:rPr lang="pt-PT" sz="2000" b="1" i="1" dirty="0" smtClean="0">
                <a:latin typeface="Cambria" pitchFamily="18" charset="0"/>
              </a:rPr>
              <a:t>conduzida da melhor forma possível</a:t>
            </a:r>
          </a:p>
          <a:p>
            <a:pPr algn="just">
              <a:buFont typeface="Arial" pitchFamily="34" charset="0"/>
              <a:buChar char="•"/>
            </a:pPr>
            <a:endParaRPr lang="pt-PT" sz="2800" dirty="0" smtClean="0">
              <a:latin typeface="Cambria" pitchFamily="18" charset="0"/>
            </a:endParaRPr>
          </a:p>
          <a:p>
            <a:pPr algn="just">
              <a:buFont typeface="Arial" pitchFamily="34" charset="0"/>
              <a:buChar char="•"/>
            </a:pPr>
            <a:r>
              <a:rPr lang="pt-PT" sz="2000" dirty="0" smtClean="0">
                <a:latin typeface="Cambria" pitchFamily="18" charset="0"/>
              </a:rPr>
              <a:t> Tratar-se-á de uma </a:t>
            </a:r>
            <a:r>
              <a:rPr lang="pt-PT" sz="2000" b="1" dirty="0" smtClean="0">
                <a:latin typeface="Cambria" pitchFamily="18" charset="0"/>
              </a:rPr>
              <a:t>forma de controlo</a:t>
            </a:r>
            <a:r>
              <a:rPr lang="pt-PT" sz="2000" dirty="0" smtClean="0">
                <a:latin typeface="Cambria" pitchFamily="18" charset="0"/>
              </a:rPr>
              <a:t> ou simplesmente de </a:t>
            </a:r>
            <a:r>
              <a:rPr lang="pt-PT" sz="2000" b="1" dirty="0" smtClean="0">
                <a:latin typeface="Cambria" pitchFamily="18" charset="0"/>
              </a:rPr>
              <a:t>legitimar/viabilizar a utilização de animais</a:t>
            </a:r>
            <a:r>
              <a:rPr lang="pt-PT" sz="2000" dirty="0" smtClean="0">
                <a:latin typeface="Cambria" pitchFamily="18" charset="0"/>
              </a:rPr>
              <a:t>?</a:t>
            </a:r>
          </a:p>
          <a:p>
            <a:pPr algn="just">
              <a:buFont typeface="Arial" pitchFamily="34" charset="0"/>
              <a:buChar char="•"/>
            </a:pPr>
            <a:endParaRPr lang="pt-PT" sz="3200" dirty="0" smtClean="0">
              <a:latin typeface="Cambria" pitchFamily="18" charset="0"/>
            </a:endParaRPr>
          </a:p>
          <a:p>
            <a:pPr algn="just">
              <a:buFont typeface="Arial" pitchFamily="34" charset="0"/>
              <a:buChar char="•"/>
            </a:pPr>
            <a:r>
              <a:rPr lang="pt-PT" sz="2000" dirty="0" smtClean="0">
                <a:latin typeface="Cambria" pitchFamily="18" charset="0"/>
              </a:rPr>
              <a:t> Alguns cientistas contestam a capacidade de </a:t>
            </a:r>
          </a:p>
          <a:p>
            <a:pPr algn="just"/>
            <a:r>
              <a:rPr lang="pt-PT" sz="2000" dirty="0" smtClean="0">
                <a:latin typeface="Cambria" pitchFamily="18" charset="0"/>
              </a:rPr>
              <a:t>avaliação do mérito científico dos projectos pelos comités</a:t>
            </a:r>
          </a:p>
          <a:p>
            <a:pPr algn="just">
              <a:buFont typeface="Arial" pitchFamily="34" charset="0"/>
              <a:buChar char="•"/>
            </a:pPr>
            <a:endParaRPr lang="pt-PT" dirty="0" smtClean="0">
              <a:latin typeface="Cambria" pitchFamily="18" charset="0"/>
            </a:endParaRPr>
          </a:p>
          <a:p>
            <a:pPr algn="just">
              <a:buFont typeface="Arial" pitchFamily="34" charset="0"/>
              <a:buChar char="•"/>
            </a:pPr>
            <a:endParaRPr lang="pt-PT" dirty="0" smtClean="0">
              <a:latin typeface="Cambria" pitchFamily="18" charset="0"/>
            </a:endParaRPr>
          </a:p>
          <a:p>
            <a:pPr algn="just"/>
            <a:endParaRPr lang="pt-PT" dirty="0" smtClean="0">
              <a:latin typeface="Cambria" pitchFamily="18" charset="0"/>
            </a:endParaRPr>
          </a:p>
          <a:p>
            <a:pPr algn="ctr"/>
            <a:r>
              <a:rPr lang="pt-PT" sz="2000" b="1" dirty="0" smtClean="0">
                <a:latin typeface="Cambria" pitchFamily="18" charset="0"/>
              </a:rPr>
              <a:t>Pelas 2 primeiras razões, os comités nunca estiveram na lista de reivindicações dos movimentos </a:t>
            </a:r>
            <a:r>
              <a:rPr lang="pt-PT" sz="2000" b="1" dirty="0" err="1" smtClean="0">
                <a:latin typeface="Cambria" pitchFamily="18" charset="0"/>
              </a:rPr>
              <a:t>anti-vivisseccionistas</a:t>
            </a:r>
            <a:r>
              <a:rPr lang="pt-PT" sz="2000" b="1" dirty="0" smtClean="0">
                <a:latin typeface="Cambria" pitchFamily="18" charset="0"/>
              </a:rPr>
              <a:t> dos anos 70</a:t>
            </a:r>
          </a:p>
        </p:txBody>
      </p:sp>
      <p:pic>
        <p:nvPicPr>
          <p:cNvPr id="3074" name="Picture 2" descr="http://www.podbr.com/data/images/shn/etica.jpg"/>
          <p:cNvPicPr>
            <a:picLocks noChangeAspect="1" noChangeArrowheads="1"/>
          </p:cNvPicPr>
          <p:nvPr/>
        </p:nvPicPr>
        <p:blipFill>
          <a:blip r:embed="rId2" cstate="print">
            <a:lum contrast="10000"/>
          </a:blip>
          <a:srcRect r="6832" b="4629"/>
          <a:stretch>
            <a:fillRect/>
          </a:stretch>
        </p:blipFill>
        <p:spPr bwMode="auto">
          <a:xfrm>
            <a:off x="6852652" y="3705800"/>
            <a:ext cx="1934190" cy="21520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0"/>
            <a:ext cx="9144000" cy="646331"/>
          </a:xfrm>
          <a:prstGeom prst="rect">
            <a:avLst/>
          </a:prstGeom>
        </p:spPr>
        <p:txBody>
          <a:bodyPr wrap="square">
            <a:spAutoFit/>
          </a:bodyPr>
          <a:lstStyle/>
          <a:p>
            <a:endParaRPr lang="pt-PT" dirty="0" smtClean="0"/>
          </a:p>
          <a:p>
            <a:endParaRPr lang="pt-PT" dirty="0"/>
          </a:p>
        </p:txBody>
      </p:sp>
      <p:sp>
        <p:nvSpPr>
          <p:cNvPr id="3" name="CaixaDeTexto 2"/>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Comités de Ética</a:t>
            </a:r>
          </a:p>
        </p:txBody>
      </p:sp>
      <p:sp>
        <p:nvSpPr>
          <p:cNvPr id="4" name="CaixaDeTexto 3"/>
          <p:cNvSpPr txBox="1"/>
          <p:nvPr/>
        </p:nvSpPr>
        <p:spPr>
          <a:xfrm>
            <a:off x="214282" y="1428736"/>
            <a:ext cx="8715437" cy="5232202"/>
          </a:xfrm>
          <a:prstGeom prst="rect">
            <a:avLst/>
          </a:prstGeom>
          <a:solidFill>
            <a:srgbClr val="FFFFFF">
              <a:alpha val="40000"/>
            </a:srgbClr>
          </a:solidFill>
        </p:spPr>
        <p:txBody>
          <a:bodyPr wrap="square" rtlCol="0">
            <a:spAutoFit/>
          </a:bodyPr>
          <a:lstStyle/>
          <a:p>
            <a:pPr algn="just"/>
            <a:r>
              <a:rPr lang="pt-PT" sz="2800" b="1" dirty="0" smtClean="0">
                <a:solidFill>
                  <a:schemeClr val="bg1"/>
                </a:solidFill>
                <a:effectLst>
                  <a:outerShdw blurRad="38100" dist="38100" dir="2700000" algn="tl">
                    <a:srgbClr val="000000">
                      <a:alpha val="43137"/>
                    </a:srgbClr>
                  </a:outerShdw>
                </a:effectLst>
                <a:latin typeface="Cambria" pitchFamily="18" charset="0"/>
              </a:rPr>
              <a:t>Composição:</a:t>
            </a:r>
          </a:p>
          <a:p>
            <a:pPr algn="just"/>
            <a:endParaRPr lang="pt-PT" sz="1400" b="1" dirty="0" smtClean="0">
              <a:latin typeface="Cambria" pitchFamily="18" charset="0"/>
            </a:endParaRPr>
          </a:p>
          <a:p>
            <a:pPr marL="1371600" lvl="2" indent="-457200" algn="just">
              <a:buFont typeface="+mj-lt"/>
              <a:buAutoNum type="arabicPeriod"/>
            </a:pPr>
            <a:r>
              <a:rPr lang="pt-PT" sz="2000" b="1" dirty="0" smtClean="0">
                <a:latin typeface="Cambria" pitchFamily="18" charset="0"/>
              </a:rPr>
              <a:t>Cientistas</a:t>
            </a:r>
          </a:p>
          <a:p>
            <a:pPr marL="1371600" lvl="2" indent="-457200" algn="just">
              <a:buFont typeface="+mj-lt"/>
              <a:buAutoNum type="arabicPeriod"/>
            </a:pPr>
            <a:r>
              <a:rPr lang="pt-PT" sz="2000" b="1" dirty="0" smtClean="0">
                <a:latin typeface="Cambria" pitchFamily="18" charset="0"/>
              </a:rPr>
              <a:t>Veterinários</a:t>
            </a:r>
            <a:r>
              <a:rPr lang="pt-PT" sz="2000" dirty="0" smtClean="0">
                <a:latin typeface="Cambria" pitchFamily="18" charset="0"/>
              </a:rPr>
              <a:t> e </a:t>
            </a:r>
            <a:r>
              <a:rPr lang="pt-PT" sz="2000" b="1" dirty="0" smtClean="0">
                <a:latin typeface="Cambria" pitchFamily="18" charset="0"/>
              </a:rPr>
              <a:t>especialistas</a:t>
            </a:r>
            <a:r>
              <a:rPr lang="pt-PT" sz="2000" dirty="0" smtClean="0">
                <a:latin typeface="Cambria" pitchFamily="18" charset="0"/>
              </a:rPr>
              <a:t> em “bem-estar” animal</a:t>
            </a:r>
          </a:p>
          <a:p>
            <a:pPr marL="1371600" lvl="2" indent="-457200" algn="just">
              <a:buFont typeface="+mj-lt"/>
              <a:buAutoNum type="arabicPeriod"/>
            </a:pPr>
            <a:r>
              <a:rPr lang="pt-PT" sz="2000" b="1" dirty="0" smtClean="0">
                <a:latin typeface="Cambria" pitchFamily="18" charset="0"/>
              </a:rPr>
              <a:t>“Membros comprometidos com as atitudes da sociedade”</a:t>
            </a:r>
            <a:r>
              <a:rPr lang="pt-PT" sz="2000" dirty="0" smtClean="0">
                <a:latin typeface="Cambria" pitchFamily="18" charset="0"/>
              </a:rPr>
              <a:t> – diversos profissionais: </a:t>
            </a:r>
            <a:r>
              <a:rPr lang="pt-PT" sz="2000" dirty="0" err="1" smtClean="0">
                <a:latin typeface="Cambria" pitchFamily="18" charset="0"/>
              </a:rPr>
              <a:t>bio-eticistas</a:t>
            </a:r>
            <a:r>
              <a:rPr lang="pt-PT" sz="2000" dirty="0" smtClean="0">
                <a:latin typeface="Cambria" pitchFamily="18" charset="0"/>
              </a:rPr>
              <a:t>, juristas, filósofos, simpatizantes da causa, protectores individuais e representantes de organizações / movimentos de protecção animal.</a:t>
            </a:r>
          </a:p>
          <a:p>
            <a:pPr marL="1371600" lvl="2" indent="-457200" algn="just"/>
            <a:endParaRPr lang="pt-PT" sz="2000" dirty="0" smtClean="0">
              <a:latin typeface="Cambria" pitchFamily="18" charset="0"/>
            </a:endParaRPr>
          </a:p>
          <a:p>
            <a:pPr marL="457200" indent="-457200" algn="ctr"/>
            <a:r>
              <a:rPr lang="pt-PT" b="1" dirty="0" smtClean="0">
                <a:latin typeface="Cambria" pitchFamily="18" charset="0"/>
              </a:rPr>
              <a:t>inclusão tornou-se </a:t>
            </a:r>
            <a:r>
              <a:rPr lang="pt-PT" sz="2000" b="1" i="1" dirty="0" smtClean="0">
                <a:latin typeface="Cambria" pitchFamily="18" charset="0"/>
              </a:rPr>
              <a:t>obrigatória</a:t>
            </a:r>
            <a:r>
              <a:rPr lang="pt-PT" b="1" dirty="0" smtClean="0">
                <a:latin typeface="Cambria" pitchFamily="18" charset="0"/>
              </a:rPr>
              <a:t> de acordo com algumas legislações.</a:t>
            </a:r>
          </a:p>
          <a:p>
            <a:pPr marL="457200" indent="-457200" algn="just"/>
            <a:endParaRPr lang="pt-PT" sz="1000" b="1" dirty="0" smtClean="0">
              <a:latin typeface="Cambria" pitchFamily="18" charset="0"/>
            </a:endParaRPr>
          </a:p>
          <a:p>
            <a:pPr marL="457200" indent="-457200" algn="just"/>
            <a:endParaRPr lang="pt-PT" sz="1000" b="1" dirty="0" smtClean="0">
              <a:latin typeface="Cambria" pitchFamily="18" charset="0"/>
            </a:endParaRPr>
          </a:p>
          <a:p>
            <a:pPr marL="457200" indent="-457200" algn="ctr"/>
            <a:r>
              <a:rPr lang="pt-PT" sz="2400" b="1" dirty="0" smtClean="0">
                <a:solidFill>
                  <a:schemeClr val="tx2">
                    <a:lumMod val="75000"/>
                  </a:schemeClr>
                </a:solidFill>
                <a:effectLst>
                  <a:outerShdw blurRad="38100" dist="38100" dir="2700000" algn="tl">
                    <a:srgbClr val="000000">
                      <a:alpha val="43137"/>
                    </a:srgbClr>
                  </a:outerShdw>
                </a:effectLst>
                <a:latin typeface="Cambria" pitchFamily="18" charset="0"/>
              </a:rPr>
              <a:t>Controvérsia</a:t>
            </a:r>
            <a:r>
              <a:rPr lang="pt-PT" sz="2000" dirty="0" smtClean="0">
                <a:latin typeface="Cambria" pitchFamily="18" charset="0"/>
              </a:rPr>
              <a:t> pelo confronto entre </a:t>
            </a:r>
            <a:r>
              <a:rPr lang="pt-PT" sz="2400" b="1" dirty="0" smtClean="0">
                <a:solidFill>
                  <a:schemeClr val="tx2">
                    <a:lumMod val="75000"/>
                  </a:schemeClr>
                </a:solidFill>
                <a:latin typeface="Cambria" pitchFamily="18" charset="0"/>
              </a:rPr>
              <a:t>2 perspectivas</a:t>
            </a:r>
            <a:r>
              <a:rPr lang="pt-PT" sz="2000" dirty="0" smtClean="0">
                <a:latin typeface="Cambria" pitchFamily="18" charset="0"/>
              </a:rPr>
              <a:t>:</a:t>
            </a:r>
          </a:p>
          <a:p>
            <a:pPr marL="457200" indent="-457200" algn="just">
              <a:buFont typeface="Arial" pitchFamily="34" charset="0"/>
              <a:buChar char="•"/>
            </a:pPr>
            <a:r>
              <a:rPr lang="pt-PT" sz="2400" b="1" i="1" dirty="0" smtClean="0">
                <a:latin typeface="Cambria" pitchFamily="18" charset="0"/>
              </a:rPr>
              <a:t>Autonomista</a:t>
            </a:r>
            <a:r>
              <a:rPr lang="pt-PT" sz="2400" b="1" dirty="0" smtClean="0">
                <a:latin typeface="Cambria" pitchFamily="18" charset="0"/>
              </a:rPr>
              <a:t> </a:t>
            </a:r>
            <a:r>
              <a:rPr lang="pt-PT" sz="2000" dirty="0" smtClean="0">
                <a:latin typeface="Cambria" pitchFamily="18" charset="0"/>
              </a:rPr>
              <a:t>– o comité  como uma ferramenta científica.</a:t>
            </a:r>
          </a:p>
          <a:p>
            <a:pPr marL="457200" indent="-457200" algn="just">
              <a:buFont typeface="Arial" pitchFamily="34" charset="0"/>
              <a:buChar char="•"/>
            </a:pPr>
            <a:r>
              <a:rPr lang="pt-PT" sz="2400" b="1" i="1" dirty="0" err="1" smtClean="0">
                <a:latin typeface="Cambria" pitchFamily="18" charset="0"/>
              </a:rPr>
              <a:t>Heteronomista</a:t>
            </a:r>
            <a:r>
              <a:rPr lang="pt-PT" sz="2000" dirty="0" smtClean="0">
                <a:latin typeface="Cambria" pitchFamily="18" charset="0"/>
              </a:rPr>
              <a:t> – o comité deve representar a influência social</a:t>
            </a:r>
            <a:r>
              <a:rPr lang="pt-PT" sz="2000" b="1" dirty="0" smtClean="0">
                <a:latin typeface="Cambria" pitchFamily="18" charset="0"/>
              </a:rPr>
              <a:t>. </a:t>
            </a:r>
            <a:r>
              <a:rPr lang="pt-PT" sz="2000" dirty="0" smtClean="0">
                <a:latin typeface="Cambria" pitchFamily="18" charset="0"/>
              </a:rPr>
              <a:t>Não reconhecem a questão como sendo da mera responsabilidade da comunidade científica. (FORSMAN, 1993)</a:t>
            </a:r>
          </a:p>
        </p:txBody>
      </p:sp>
      <p:sp>
        <p:nvSpPr>
          <p:cNvPr id="12" name="Seta em U 11"/>
          <p:cNvSpPr/>
          <p:nvPr/>
        </p:nvSpPr>
        <p:spPr>
          <a:xfrm rot="16200000" flipH="1">
            <a:off x="-71468" y="3429001"/>
            <a:ext cx="1714510" cy="571504"/>
          </a:xfrm>
          <a:prstGeom prst="uturnArrow">
            <a:avLst>
              <a:gd name="adj1" fmla="val 25000"/>
              <a:gd name="adj2" fmla="val 25000"/>
              <a:gd name="adj3" fmla="val 29507"/>
              <a:gd name="adj4" fmla="val 50000"/>
              <a:gd name="adj5" fmla="val 75000"/>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endParaRPr lang="pt-PT">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Opção Ética</a:t>
            </a:r>
          </a:p>
        </p:txBody>
      </p:sp>
      <p:sp>
        <p:nvSpPr>
          <p:cNvPr id="4" name="CaixaDeTexto 3"/>
          <p:cNvSpPr txBox="1"/>
          <p:nvPr/>
        </p:nvSpPr>
        <p:spPr>
          <a:xfrm>
            <a:off x="214282" y="1428737"/>
            <a:ext cx="8715437" cy="5139869"/>
          </a:xfrm>
          <a:prstGeom prst="rect">
            <a:avLst/>
          </a:prstGeom>
          <a:solidFill>
            <a:srgbClr val="FFFFFF">
              <a:alpha val="40000"/>
            </a:srgbClr>
          </a:solidFill>
        </p:spPr>
        <p:txBody>
          <a:bodyPr wrap="square" rtlCol="0">
            <a:spAutoFit/>
          </a:bodyPr>
          <a:lstStyle/>
          <a:p>
            <a:pPr algn="ctr"/>
            <a:r>
              <a:rPr lang="pt-PT" sz="2000" b="1" dirty="0" smtClean="0">
                <a:latin typeface="Cambria" pitchFamily="18" charset="0"/>
              </a:rPr>
              <a:t>A utilização de animais em Medicina Veterinária (ex.: ensino de técnicas operatórias) é comum na maioria das Universidades e é tida como uma prática aceitável pela maioria dos professores.</a:t>
            </a:r>
          </a:p>
          <a:p>
            <a:pPr algn="ctr"/>
            <a:endParaRPr lang="pt-PT" sz="2400" b="1" i="1" dirty="0" smtClean="0">
              <a:latin typeface="Cambria" pitchFamily="18" charset="0"/>
            </a:endParaRPr>
          </a:p>
          <a:p>
            <a:pPr algn="just"/>
            <a:r>
              <a:rPr lang="pt-PT" sz="2000" dirty="0" smtClean="0">
                <a:latin typeface="Cambria" pitchFamily="18" charset="0"/>
              </a:rPr>
              <a:t>Como tal, </a:t>
            </a:r>
            <a:r>
              <a:rPr lang="pt-PT" sz="2000" b="1" dirty="0" smtClean="0">
                <a:latin typeface="Cambria" pitchFamily="18" charset="0"/>
              </a:rPr>
              <a:t>a ética na utilização de animais </a:t>
            </a:r>
            <a:r>
              <a:rPr lang="pt-PT" sz="2000" dirty="0" smtClean="0">
                <a:latin typeface="Cambria" pitchFamily="18" charset="0"/>
              </a:rPr>
              <a:t>para fins didácticos visa assegurar e incutir:</a:t>
            </a:r>
          </a:p>
          <a:p>
            <a:pPr algn="just"/>
            <a:endParaRPr lang="pt-PT" sz="2400" dirty="0" smtClean="0">
              <a:latin typeface="Cambria" pitchFamily="18" charset="0"/>
            </a:endParaRPr>
          </a:p>
          <a:p>
            <a:pPr algn="just">
              <a:buFont typeface="Wingdings" pitchFamily="2" charset="2"/>
              <a:buChar char="§"/>
            </a:pPr>
            <a:r>
              <a:rPr lang="pt-PT" sz="2400" dirty="0" smtClean="0">
                <a:latin typeface="Cambria" pitchFamily="18" charset="0"/>
              </a:rPr>
              <a:t>   A consciencialização da </a:t>
            </a:r>
            <a:r>
              <a:rPr lang="pt-PT" sz="2400" dirty="0" err="1" smtClean="0">
                <a:latin typeface="Cambria" pitchFamily="18" charset="0"/>
              </a:rPr>
              <a:t>senciência</a:t>
            </a:r>
            <a:r>
              <a:rPr lang="pt-PT" sz="2400" dirty="0" smtClean="0">
                <a:latin typeface="Cambria" pitchFamily="18" charset="0"/>
              </a:rPr>
              <a:t> destes animais</a:t>
            </a:r>
          </a:p>
          <a:p>
            <a:pPr algn="just">
              <a:buFont typeface="Wingdings" pitchFamily="2" charset="2"/>
              <a:buChar char="§"/>
            </a:pPr>
            <a:r>
              <a:rPr lang="pt-PT" sz="2400" dirty="0" smtClean="0">
                <a:latin typeface="Cambria" pitchFamily="18" charset="0"/>
              </a:rPr>
              <a:t>   A responsabilidade de não lhes </a:t>
            </a:r>
            <a:r>
              <a:rPr lang="pt-PT" sz="2400" dirty="0" err="1" smtClean="0">
                <a:latin typeface="Cambria" pitchFamily="18" charset="0"/>
              </a:rPr>
              <a:t>inflingir</a:t>
            </a:r>
            <a:r>
              <a:rPr lang="pt-PT" sz="2400" dirty="0" smtClean="0">
                <a:latin typeface="Cambria" pitchFamily="18" charset="0"/>
              </a:rPr>
              <a:t> dor e sofrimento</a:t>
            </a:r>
          </a:p>
          <a:p>
            <a:pPr algn="just">
              <a:buFont typeface="Wingdings" pitchFamily="2" charset="2"/>
              <a:buChar char="§"/>
            </a:pPr>
            <a:r>
              <a:rPr lang="pt-PT" sz="2400" dirty="0" smtClean="0">
                <a:latin typeface="Cambria" pitchFamily="18" charset="0"/>
              </a:rPr>
              <a:t>   A formação de Médicos Veterinários mais conscientes, responsáveis e qualificados</a:t>
            </a:r>
          </a:p>
          <a:p>
            <a:pPr algn="r"/>
            <a:r>
              <a:rPr lang="pt-PT" sz="2000" dirty="0" smtClean="0">
                <a:latin typeface="Cambria" pitchFamily="18" charset="0"/>
              </a:rPr>
              <a:t>(RIVERA, 2000)</a:t>
            </a:r>
          </a:p>
          <a:p>
            <a:pPr algn="ctr"/>
            <a:r>
              <a:rPr lang="pt-PT" sz="2400" b="1" i="1" dirty="0" smtClean="0">
                <a:solidFill>
                  <a:schemeClr val="tx2">
                    <a:lumMod val="75000"/>
                  </a:schemeClr>
                </a:solidFill>
                <a:effectLst>
                  <a:outerShdw blurRad="38100" dist="38100" dir="2700000" algn="tl">
                    <a:srgbClr val="000000">
                      <a:alpha val="43137"/>
                    </a:srgbClr>
                  </a:outerShdw>
                </a:effectLst>
                <a:latin typeface="Cambria" pitchFamily="18" charset="0"/>
              </a:rPr>
              <a:t>A Opção Ética seria:</a:t>
            </a:r>
          </a:p>
          <a:p>
            <a:pPr algn="ctr"/>
            <a:r>
              <a:rPr lang="pt-PT" sz="2000" b="1" i="1" dirty="0" smtClean="0">
                <a:latin typeface="Cambria" pitchFamily="18" charset="0"/>
              </a:rPr>
              <a:t>Iniciação, implantação e aperfeiçoamento de métodos alternativos à utilização de animais no ensino por parte das instituições </a:t>
            </a:r>
            <a:r>
              <a:rPr lang="pt-PT" sz="2000" b="1" dirty="0" smtClean="0">
                <a:latin typeface="Cambria" pitchFamily="18" charset="0"/>
              </a:rPr>
              <a:t>(CIAMPI, 2002)</a:t>
            </a:r>
            <a:endParaRPr lang="pt-PT" sz="2000" dirty="0" smtClean="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ângulo 1"/>
          <p:cNvSpPr>
            <a:spLocks noChangeArrowheads="1"/>
          </p:cNvSpPr>
          <p:nvPr/>
        </p:nvSpPr>
        <p:spPr bwMode="auto">
          <a:xfrm>
            <a:off x="3000364" y="4714884"/>
            <a:ext cx="5929313" cy="1107996"/>
          </a:xfrm>
          <a:prstGeom prst="rect">
            <a:avLst/>
          </a:prstGeom>
          <a:noFill/>
          <a:ln w="9525">
            <a:noFill/>
            <a:miter lim="800000"/>
            <a:headEnd/>
            <a:tailEnd/>
          </a:ln>
        </p:spPr>
        <p:txBody>
          <a:bodyPr wrap="square">
            <a:spAutoFit/>
          </a:bodyPr>
          <a:lstStyle/>
          <a:p>
            <a:pPr algn="r"/>
            <a:r>
              <a:rPr lang="pt-PT" sz="2200" dirty="0">
                <a:solidFill>
                  <a:schemeClr val="bg1"/>
                </a:solidFill>
                <a:latin typeface="Alako-Bold"/>
              </a:rPr>
              <a:t>"O erro da ética até ao momento tem sido a crença </a:t>
            </a:r>
            <a:br>
              <a:rPr lang="pt-PT" sz="2200" dirty="0">
                <a:solidFill>
                  <a:schemeClr val="bg1"/>
                </a:solidFill>
                <a:latin typeface="Alako-Bold"/>
              </a:rPr>
            </a:br>
            <a:r>
              <a:rPr lang="pt-PT" sz="2200" dirty="0">
                <a:solidFill>
                  <a:schemeClr val="bg1"/>
                </a:solidFill>
                <a:latin typeface="Alako-Bold"/>
              </a:rPr>
              <a:t>de que só se deve aplicá-la em relação aos </a:t>
            </a:r>
            <a:r>
              <a:rPr lang="pt-PT" sz="2200" dirty="0" err="1">
                <a:solidFill>
                  <a:schemeClr val="bg1"/>
                </a:solidFill>
                <a:latin typeface="Alako-Bold"/>
              </a:rPr>
              <a:t>homens.“</a:t>
            </a:r>
            <a:endParaRPr lang="pt-PT" sz="2200" dirty="0">
              <a:solidFill>
                <a:schemeClr val="bg1"/>
              </a:solidFill>
              <a:latin typeface="Alako-Bold"/>
            </a:endParaRPr>
          </a:p>
          <a:p>
            <a:pPr algn="r"/>
            <a:r>
              <a:rPr lang="pt-PT" sz="2200" b="1" dirty="0">
                <a:latin typeface="Calibri" pitchFamily="34" charset="0"/>
              </a:rPr>
              <a:t>Dr. </a:t>
            </a:r>
            <a:r>
              <a:rPr lang="pt-PT" sz="2200" dirty="0" err="1">
                <a:solidFill>
                  <a:schemeClr val="bg1"/>
                </a:solidFill>
                <a:latin typeface="Alako-Bold"/>
              </a:rPr>
              <a:t>Albert</a:t>
            </a:r>
            <a:r>
              <a:rPr lang="pt-PT" sz="2200" dirty="0">
                <a:solidFill>
                  <a:schemeClr val="bg1"/>
                </a:solidFill>
                <a:latin typeface="Alako-Bold"/>
              </a:rPr>
              <a:t> </a:t>
            </a:r>
            <a:r>
              <a:rPr lang="pt-PT" sz="2200" dirty="0" err="1">
                <a:solidFill>
                  <a:schemeClr val="bg1"/>
                </a:solidFill>
                <a:latin typeface="Alako-Bold"/>
              </a:rPr>
              <a:t>Schweitzer</a:t>
            </a:r>
            <a:endParaRPr lang="pt-PT" sz="2200" dirty="0">
              <a:solidFill>
                <a:schemeClr val="bg1"/>
              </a:solidFill>
              <a:latin typeface="Alako-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Dessensibilização</a:t>
            </a:r>
          </a:p>
        </p:txBody>
      </p:sp>
      <p:sp>
        <p:nvSpPr>
          <p:cNvPr id="33794" name="CaixaDeTexto 2"/>
          <p:cNvSpPr txBox="1">
            <a:spLocks noChangeArrowheads="1"/>
          </p:cNvSpPr>
          <p:nvPr/>
        </p:nvSpPr>
        <p:spPr bwMode="auto">
          <a:xfrm>
            <a:off x="214313" y="1428750"/>
            <a:ext cx="8715375" cy="5364163"/>
          </a:xfrm>
          <a:prstGeom prst="rect">
            <a:avLst/>
          </a:prstGeom>
          <a:solidFill>
            <a:srgbClr val="FFFFFF">
              <a:alpha val="39999"/>
            </a:srgbClr>
          </a:solidFill>
          <a:ln w="9525">
            <a:noFill/>
            <a:miter lim="800000"/>
            <a:headEnd/>
            <a:tailEnd/>
          </a:ln>
        </p:spPr>
        <p:txBody>
          <a:bodyPr>
            <a:spAutoFit/>
          </a:bodyPr>
          <a:lstStyle/>
          <a:p>
            <a:pPr algn="just"/>
            <a:r>
              <a:rPr lang="pt-PT" sz="2000" dirty="0">
                <a:latin typeface="Cambria" pitchFamily="18" charset="0"/>
              </a:rPr>
              <a:t>Para </a:t>
            </a:r>
            <a:r>
              <a:rPr lang="pt-PT" sz="2000" dirty="0" err="1">
                <a:latin typeface="Cambria" pitchFamily="18" charset="0"/>
              </a:rPr>
              <a:t>Heim</a:t>
            </a:r>
            <a:r>
              <a:rPr lang="pt-PT" sz="2000" dirty="0">
                <a:latin typeface="Cambria" pitchFamily="18" charset="0"/>
              </a:rPr>
              <a:t> (1981), a </a:t>
            </a:r>
            <a:r>
              <a:rPr lang="pt-PT" sz="2400" b="1" dirty="0">
                <a:solidFill>
                  <a:schemeClr val="bg1"/>
                </a:solidFill>
                <a:effectLst>
                  <a:outerShdw blurRad="38100" dist="38100" dir="2700000" algn="tl">
                    <a:srgbClr val="C0C0C0"/>
                  </a:outerShdw>
                </a:effectLst>
                <a:latin typeface="Cambria" pitchFamily="18" charset="0"/>
              </a:rPr>
              <a:t>pessoa dessensibilizada </a:t>
            </a:r>
            <a:r>
              <a:rPr lang="pt-PT" sz="2000" dirty="0">
                <a:latin typeface="Cambria" pitchFamily="18" charset="0"/>
              </a:rPr>
              <a:t>está </a:t>
            </a:r>
            <a:r>
              <a:rPr lang="pt-PT" sz="2000" b="1" i="1" dirty="0">
                <a:solidFill>
                  <a:srgbClr val="17375E"/>
                </a:solidFill>
                <a:effectLst>
                  <a:outerShdw blurRad="38100" dist="38100" dir="2700000" algn="tl">
                    <a:srgbClr val="C0C0C0"/>
                  </a:outerShdw>
                </a:effectLst>
                <a:latin typeface="Cambria" pitchFamily="18" charset="0"/>
              </a:rPr>
              <a:t>desinformada</a:t>
            </a:r>
            <a:r>
              <a:rPr lang="pt-PT" sz="2000" dirty="0">
                <a:latin typeface="Cambria" pitchFamily="18" charset="0"/>
              </a:rPr>
              <a:t> </a:t>
            </a:r>
            <a:r>
              <a:rPr lang="pt-PT" sz="2000" b="1" i="1" dirty="0">
                <a:solidFill>
                  <a:srgbClr val="17375E"/>
                </a:solidFill>
                <a:effectLst>
                  <a:outerShdw blurRad="38100" dist="38100" dir="2700000" algn="tl">
                    <a:srgbClr val="C0C0C0"/>
                  </a:outerShdw>
                </a:effectLst>
                <a:latin typeface="Cambria" pitchFamily="18" charset="0"/>
              </a:rPr>
              <a:t>do</a:t>
            </a:r>
          </a:p>
          <a:p>
            <a:pPr algn="just"/>
            <a:r>
              <a:rPr lang="pt-PT" sz="2000" b="1" i="1" dirty="0">
                <a:solidFill>
                  <a:srgbClr val="17375E"/>
                </a:solidFill>
                <a:effectLst>
                  <a:outerShdw blurRad="38100" dist="38100" dir="2700000" algn="tl">
                    <a:srgbClr val="C0C0C0"/>
                  </a:outerShdw>
                </a:effectLst>
                <a:latin typeface="Cambria" pitchFamily="18" charset="0"/>
              </a:rPr>
              <a:t>sofrimento causado ao animal</a:t>
            </a:r>
            <a:r>
              <a:rPr lang="pt-PT" sz="2000" dirty="0">
                <a:latin typeface="Cambria" pitchFamily="18" charset="0"/>
              </a:rPr>
              <a:t>, </a:t>
            </a:r>
            <a:r>
              <a:rPr lang="pt-PT" sz="2000" b="1" i="1" dirty="0">
                <a:solidFill>
                  <a:srgbClr val="17375E"/>
                </a:solidFill>
                <a:effectLst>
                  <a:outerShdw blurRad="38100" dist="38100" dir="2700000" algn="tl">
                    <a:srgbClr val="C0C0C0"/>
                  </a:outerShdw>
                </a:effectLst>
                <a:latin typeface="Cambria" pitchFamily="18" charset="0"/>
              </a:rPr>
              <a:t>nega a sua existência</a:t>
            </a:r>
            <a:r>
              <a:rPr lang="pt-PT" sz="2000" dirty="0">
                <a:latin typeface="Cambria" pitchFamily="18" charset="0"/>
              </a:rPr>
              <a:t>, </a:t>
            </a:r>
            <a:r>
              <a:rPr lang="pt-PT" sz="2000" b="1" i="1" dirty="0">
                <a:solidFill>
                  <a:srgbClr val="17375E"/>
                </a:solidFill>
                <a:effectLst>
                  <a:outerShdw blurRad="38100" dist="38100" dir="2700000" algn="tl">
                    <a:srgbClr val="C0C0C0"/>
                  </a:outerShdw>
                </a:effectLst>
                <a:latin typeface="Cambria" pitchFamily="18" charset="0"/>
              </a:rPr>
              <a:t>não se preocupa </a:t>
            </a:r>
            <a:r>
              <a:rPr lang="pt-PT" sz="2000" dirty="0">
                <a:latin typeface="Cambria" pitchFamily="18" charset="0"/>
              </a:rPr>
              <a:t>com isso ou </a:t>
            </a:r>
            <a:r>
              <a:rPr lang="pt-PT" sz="2000" b="1" i="1" dirty="0">
                <a:solidFill>
                  <a:srgbClr val="17375E"/>
                </a:solidFill>
                <a:latin typeface="Cambria" pitchFamily="18" charset="0"/>
              </a:rPr>
              <a:t>acredita que esse sofrimento é justificável </a:t>
            </a:r>
            <a:r>
              <a:rPr lang="pt-PT" sz="2000" dirty="0">
                <a:latin typeface="Cambria" pitchFamily="18" charset="0"/>
              </a:rPr>
              <a:t>pela importância do trabalho científico.</a:t>
            </a:r>
          </a:p>
          <a:p>
            <a:pPr algn="just"/>
            <a:endParaRPr lang="pt-PT" sz="2000" dirty="0">
              <a:latin typeface="Cambria" pitchFamily="18" charset="0"/>
            </a:endParaRPr>
          </a:p>
          <a:p>
            <a:pPr algn="just"/>
            <a:r>
              <a:rPr lang="pt-PT" sz="2000" dirty="0">
                <a:latin typeface="Cambria" pitchFamily="18" charset="0"/>
              </a:rPr>
              <a:t>Muitos </a:t>
            </a:r>
            <a:r>
              <a:rPr lang="pt-PT" sz="2000" b="1" dirty="0">
                <a:latin typeface="Cambria" pitchFamily="18" charset="0"/>
              </a:rPr>
              <a:t>estudantes</a:t>
            </a:r>
            <a:r>
              <a:rPr lang="pt-PT" sz="2000" dirty="0">
                <a:latin typeface="Cambria" pitchFamily="18" charset="0"/>
              </a:rPr>
              <a:t> </a:t>
            </a:r>
            <a:r>
              <a:rPr lang="pt-PT" sz="2000" b="1" dirty="0">
                <a:latin typeface="Cambria" pitchFamily="18" charset="0"/>
              </a:rPr>
              <a:t>não têm opção perante o uso de animais </a:t>
            </a:r>
            <a:r>
              <a:rPr lang="pt-PT" sz="2000" dirty="0">
                <a:latin typeface="Cambria" pitchFamily="18" charset="0"/>
              </a:rPr>
              <a:t>nas aulas.</a:t>
            </a:r>
          </a:p>
          <a:p>
            <a:pPr algn="just"/>
            <a:r>
              <a:rPr lang="pt-PT" sz="2000" dirty="0">
                <a:latin typeface="Cambria" pitchFamily="18" charset="0"/>
              </a:rPr>
              <a:t>Ausência de direito formal de objecção. </a:t>
            </a:r>
          </a:p>
          <a:p>
            <a:pPr algn="just"/>
            <a:endParaRPr lang="pt-PT" sz="2000" dirty="0">
              <a:latin typeface="Cambria" pitchFamily="18" charset="0"/>
            </a:endParaRPr>
          </a:p>
          <a:p>
            <a:pPr algn="just"/>
            <a:r>
              <a:rPr lang="pt-PT" sz="2000" dirty="0">
                <a:latin typeface="Cambria" pitchFamily="18" charset="0"/>
              </a:rPr>
              <a:t>Geralmente </a:t>
            </a:r>
            <a:r>
              <a:rPr lang="pt-PT" sz="2000" b="1" dirty="0">
                <a:latin typeface="Cambria" pitchFamily="18" charset="0"/>
              </a:rPr>
              <a:t>não existem alternativas disponíveis.</a:t>
            </a:r>
            <a:endParaRPr lang="pt-PT" sz="2000" dirty="0">
              <a:latin typeface="Cambria" pitchFamily="18" charset="0"/>
            </a:endParaRPr>
          </a:p>
          <a:p>
            <a:pPr algn="just"/>
            <a:endParaRPr lang="pt-PT" sz="2000" dirty="0">
              <a:latin typeface="Cambria" pitchFamily="18" charset="0"/>
            </a:endParaRPr>
          </a:p>
          <a:p>
            <a:pPr algn="just"/>
            <a:r>
              <a:rPr lang="pt-PT" sz="2000" dirty="0">
                <a:latin typeface="Cambria" pitchFamily="18" charset="0"/>
              </a:rPr>
              <a:t>O </a:t>
            </a:r>
            <a:r>
              <a:rPr lang="pt-PT" sz="2000" b="1" dirty="0">
                <a:latin typeface="Cambria" pitchFamily="18" charset="0"/>
              </a:rPr>
              <a:t>ambiente criado pelos professores muitas vezes não é aberto para preocupações éticas de estudantes</a:t>
            </a:r>
            <a:r>
              <a:rPr lang="pt-PT" sz="2000" dirty="0">
                <a:latin typeface="Cambria" pitchFamily="18" charset="0"/>
              </a:rPr>
              <a:t> em relação ao uso de animais para a educação, e parece haver um entrave ao estudante de expor abertamente suas objecções a um exercício que requeira o uso de animais (TRÉZ, 2005).</a:t>
            </a:r>
          </a:p>
          <a:p>
            <a:pPr algn="just"/>
            <a:endParaRPr lang="pt-PT" sz="2000" dirty="0">
              <a:latin typeface="Cambria" pitchFamily="18" charset="0"/>
            </a:endParaRPr>
          </a:p>
          <a:p>
            <a:pPr algn="ctr"/>
            <a:r>
              <a:rPr lang="pt-PT" sz="2200" b="1" dirty="0">
                <a:solidFill>
                  <a:schemeClr val="tx2"/>
                </a:solidFill>
                <a:effectLst>
                  <a:outerShdw blurRad="38100" dist="38100" dir="2700000" algn="tl">
                    <a:srgbClr val="C0C0C0"/>
                  </a:outerShdw>
                </a:effectLst>
                <a:latin typeface="Cambria" pitchFamily="18" charset="0"/>
              </a:rPr>
              <a:t>Dessensibilização ≠ Indiferença</a:t>
            </a:r>
          </a:p>
          <a:p>
            <a:pPr algn="just"/>
            <a:endParaRPr lang="pt-PT" sz="2000" b="1" i="1" dirty="0">
              <a:solidFill>
                <a:schemeClr val="tx2"/>
              </a:solidFill>
              <a:effectLst>
                <a:outerShdw blurRad="38100" dist="38100" dir="2700000" algn="tl">
                  <a:srgbClr val="C0C0C0"/>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10" end="10"/>
                                            </p:txEl>
                                          </p:spTgt>
                                        </p:tgtEl>
                                        <p:attrNameLst>
                                          <p:attrName>style.visibility</p:attrName>
                                        </p:attrNameLst>
                                      </p:cBhvr>
                                      <p:to>
                                        <p:strVal val="visible"/>
                                      </p:to>
                                    </p:set>
                                    <p:anim calcmode="lin" valueType="num">
                                      <p:cBhvr additive="base">
                                        <p:cTn id="7" dur="5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Doutrina dos 3 </a:t>
            </a:r>
            <a:r>
              <a:rPr lang="pt-PT" sz="4800" b="1" spc="150" dirty="0" err="1"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R’s</a:t>
            </a:r>
            <a:endPar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endParaRPr>
          </a:p>
        </p:txBody>
      </p:sp>
      <p:sp>
        <p:nvSpPr>
          <p:cNvPr id="3" name="CaixaDeTexto 2"/>
          <p:cNvSpPr txBox="1"/>
          <p:nvPr/>
        </p:nvSpPr>
        <p:spPr>
          <a:xfrm>
            <a:off x="214282" y="1500175"/>
            <a:ext cx="8715437" cy="5139869"/>
          </a:xfrm>
          <a:prstGeom prst="rect">
            <a:avLst/>
          </a:prstGeom>
          <a:solidFill>
            <a:srgbClr val="FFFFFF">
              <a:alpha val="40000"/>
            </a:srgbClr>
          </a:solidFill>
        </p:spPr>
        <p:txBody>
          <a:bodyPr wrap="square" rtlCol="0">
            <a:spAutoFit/>
          </a:bodyPr>
          <a:lstStyle/>
          <a:p>
            <a:pPr algn="just">
              <a:buBlip>
                <a:blip r:embed="rId3"/>
              </a:buBlip>
            </a:pPr>
            <a:r>
              <a:rPr lang="pt-PT" sz="2800" dirty="0" smtClean="0">
                <a:latin typeface="Cambria" pitchFamily="18" charset="0"/>
              </a:rPr>
              <a:t> </a:t>
            </a:r>
            <a:r>
              <a:rPr lang="pt-PT" sz="2800" b="1" dirty="0" smtClean="0">
                <a:effectLst>
                  <a:outerShdw blurRad="38100" dist="38100" dir="2700000" algn="tl">
                    <a:srgbClr val="000000">
                      <a:alpha val="43137"/>
                    </a:srgbClr>
                  </a:outerShdw>
                </a:effectLst>
                <a:latin typeface="Cambria" pitchFamily="18" charset="0"/>
              </a:rPr>
              <a:t>Origem do conceito: </a:t>
            </a:r>
            <a:r>
              <a:rPr lang="pt-PT" sz="2800" dirty="0" smtClean="0">
                <a:latin typeface="Cambria" pitchFamily="18" charset="0"/>
              </a:rPr>
              <a:t>Charles </a:t>
            </a:r>
            <a:r>
              <a:rPr lang="pt-PT" sz="2800" dirty="0" err="1" smtClean="0">
                <a:latin typeface="Cambria" pitchFamily="18" charset="0"/>
              </a:rPr>
              <a:t>Hume</a:t>
            </a:r>
            <a:r>
              <a:rPr lang="pt-PT" sz="2800" dirty="0" smtClean="0">
                <a:latin typeface="Cambria" pitchFamily="18" charset="0"/>
              </a:rPr>
              <a:t>, fundador da UFAW (</a:t>
            </a:r>
            <a:r>
              <a:rPr lang="pt-PT" sz="2800" i="1" dirty="0" err="1" smtClean="0">
                <a:latin typeface="Cambria" pitchFamily="18" charset="0"/>
              </a:rPr>
              <a:t>Universities</a:t>
            </a:r>
            <a:r>
              <a:rPr lang="pt-PT" sz="2800" i="1" dirty="0" smtClean="0">
                <a:latin typeface="Cambria" pitchFamily="18" charset="0"/>
              </a:rPr>
              <a:t> </a:t>
            </a:r>
            <a:r>
              <a:rPr lang="pt-PT" sz="2800" i="1" dirty="0" err="1" smtClean="0">
                <a:latin typeface="Cambria" pitchFamily="18" charset="0"/>
              </a:rPr>
              <a:t>Federation</a:t>
            </a:r>
            <a:r>
              <a:rPr lang="pt-PT" sz="2800" i="1" dirty="0" smtClean="0">
                <a:latin typeface="Cambria" pitchFamily="18" charset="0"/>
              </a:rPr>
              <a:t> for Animal </a:t>
            </a:r>
            <a:r>
              <a:rPr lang="pt-PT" sz="2800" i="1" dirty="0" err="1" smtClean="0">
                <a:latin typeface="Cambria" pitchFamily="18" charset="0"/>
              </a:rPr>
              <a:t>Welfare</a:t>
            </a:r>
            <a:r>
              <a:rPr lang="pt-PT" sz="2800" i="1" dirty="0" smtClean="0">
                <a:latin typeface="Cambria" pitchFamily="18" charset="0"/>
              </a:rPr>
              <a:t>), em 1926.</a:t>
            </a:r>
          </a:p>
          <a:p>
            <a:pPr>
              <a:buBlip>
                <a:blip r:embed="rId3"/>
              </a:buBlip>
            </a:pPr>
            <a:endParaRPr lang="pt-PT" sz="2800" dirty="0" smtClean="0">
              <a:latin typeface="Cambria" pitchFamily="18" charset="0"/>
            </a:endParaRPr>
          </a:p>
          <a:p>
            <a:endParaRPr lang="pt-PT" sz="2800" dirty="0" smtClean="0">
              <a:latin typeface="Cambria" pitchFamily="18" charset="0"/>
            </a:endParaRPr>
          </a:p>
          <a:p>
            <a:endParaRPr lang="pt-PT" sz="2800" dirty="0" smtClean="0">
              <a:latin typeface="Cambria" pitchFamily="18" charset="0"/>
            </a:endParaRPr>
          </a:p>
          <a:p>
            <a:endParaRPr lang="pt-PT" sz="2400" dirty="0" smtClean="0">
              <a:latin typeface="Cambria" pitchFamily="18" charset="0"/>
            </a:endParaRPr>
          </a:p>
          <a:p>
            <a:endParaRPr lang="pt-PT" sz="2400" dirty="0" smtClean="0">
              <a:latin typeface="Cambria" pitchFamily="18" charset="0"/>
            </a:endParaRPr>
          </a:p>
          <a:p>
            <a:pPr algn="just">
              <a:buBlip>
                <a:blip r:embed="rId3"/>
              </a:buBlip>
            </a:pPr>
            <a:r>
              <a:rPr lang="pt-PT" sz="2800" dirty="0" smtClean="0">
                <a:latin typeface="Cambria" pitchFamily="18" charset="0"/>
              </a:rPr>
              <a:t> </a:t>
            </a:r>
            <a:r>
              <a:rPr lang="pt-PT" sz="2800" b="1" dirty="0" err="1" smtClean="0">
                <a:effectLst>
                  <a:outerShdw blurRad="38100" dist="38100" dir="2700000" algn="tl">
                    <a:srgbClr val="000000">
                      <a:alpha val="43137"/>
                    </a:srgbClr>
                  </a:outerShdw>
                </a:effectLst>
                <a:latin typeface="Cambria" pitchFamily="18" charset="0"/>
              </a:rPr>
              <a:t>Russel</a:t>
            </a:r>
            <a:r>
              <a:rPr lang="pt-PT" sz="2800" dirty="0" smtClean="0">
                <a:latin typeface="Cambria" pitchFamily="18" charset="0"/>
              </a:rPr>
              <a:t> e </a:t>
            </a:r>
            <a:r>
              <a:rPr lang="pt-PT" sz="2800" b="1" dirty="0" err="1" smtClean="0">
                <a:effectLst>
                  <a:outerShdw blurRad="38100" dist="38100" dir="2700000" algn="tl">
                    <a:srgbClr val="000000">
                      <a:alpha val="43137"/>
                    </a:srgbClr>
                  </a:outerShdw>
                </a:effectLst>
                <a:latin typeface="Cambria" pitchFamily="18" charset="0"/>
              </a:rPr>
              <a:t>Burch</a:t>
            </a:r>
            <a:r>
              <a:rPr lang="pt-PT" sz="2800" dirty="0" smtClean="0">
                <a:latin typeface="Cambria" pitchFamily="18" charset="0"/>
              </a:rPr>
              <a:t>:"</a:t>
            </a:r>
            <a:r>
              <a:rPr lang="pt-PT" sz="2800" i="1" dirty="0" err="1" smtClean="0">
                <a:latin typeface="Cambria" pitchFamily="18" charset="0"/>
              </a:rPr>
              <a:t>The</a:t>
            </a:r>
            <a:r>
              <a:rPr lang="pt-PT" sz="2800" i="1" dirty="0" smtClean="0">
                <a:latin typeface="Cambria" pitchFamily="18" charset="0"/>
              </a:rPr>
              <a:t> </a:t>
            </a:r>
            <a:r>
              <a:rPr lang="pt-PT" sz="2800" i="1" dirty="0" err="1" smtClean="0">
                <a:latin typeface="Cambria" pitchFamily="18" charset="0"/>
              </a:rPr>
              <a:t>Principles</a:t>
            </a:r>
            <a:r>
              <a:rPr lang="pt-PT" sz="2800" i="1" dirty="0" smtClean="0">
                <a:latin typeface="Cambria" pitchFamily="18" charset="0"/>
              </a:rPr>
              <a:t> </a:t>
            </a:r>
            <a:r>
              <a:rPr lang="pt-PT" sz="2800" i="1" dirty="0" err="1" smtClean="0">
                <a:latin typeface="Cambria" pitchFamily="18" charset="0"/>
              </a:rPr>
              <a:t>of</a:t>
            </a:r>
            <a:r>
              <a:rPr lang="pt-PT" sz="2800" i="1" dirty="0" smtClean="0">
                <a:latin typeface="Cambria" pitchFamily="18" charset="0"/>
              </a:rPr>
              <a:t> </a:t>
            </a:r>
            <a:r>
              <a:rPr lang="pt-PT" sz="2800" i="1" dirty="0" err="1" smtClean="0">
                <a:latin typeface="Cambria" pitchFamily="18" charset="0"/>
              </a:rPr>
              <a:t>Humane</a:t>
            </a:r>
            <a:r>
              <a:rPr lang="pt-PT" sz="2800" i="1" dirty="0" smtClean="0">
                <a:latin typeface="Cambria" pitchFamily="18" charset="0"/>
              </a:rPr>
              <a:t> Experimental </a:t>
            </a:r>
            <a:r>
              <a:rPr lang="pt-PT" sz="2800" i="1" dirty="0" err="1" smtClean="0">
                <a:latin typeface="Cambria" pitchFamily="18" charset="0"/>
              </a:rPr>
              <a:t>Technique</a:t>
            </a:r>
            <a:r>
              <a:rPr lang="pt-PT" sz="2800" i="1" dirty="0" smtClean="0">
                <a:latin typeface="Cambria" pitchFamily="18" charset="0"/>
              </a:rPr>
              <a:t>" (1959), </a:t>
            </a:r>
            <a:r>
              <a:rPr lang="pt-PT" sz="2800" dirty="0" smtClean="0">
                <a:latin typeface="Cambria" pitchFamily="18" charset="0"/>
              </a:rPr>
              <a:t>no qual preconizam que as técnicas humanitárias deveriam ser consideradas de acordo com os “</a:t>
            </a:r>
            <a:r>
              <a:rPr lang="pt-PT" sz="2800" b="1" dirty="0" smtClean="0">
                <a:effectLst>
                  <a:outerShdw blurRad="38100" dist="38100" dir="2700000" algn="tl">
                    <a:srgbClr val="000000">
                      <a:alpha val="43137"/>
                    </a:srgbClr>
                  </a:outerShdw>
                </a:effectLst>
                <a:latin typeface="Cambria" pitchFamily="18" charset="0"/>
              </a:rPr>
              <a:t>3Rs”</a:t>
            </a:r>
          </a:p>
        </p:txBody>
      </p:sp>
      <p:pic>
        <p:nvPicPr>
          <p:cNvPr id="79874" name="Picture 2"/>
          <p:cNvPicPr>
            <a:picLocks noChangeAspect="1" noChangeArrowheads="1"/>
          </p:cNvPicPr>
          <p:nvPr/>
        </p:nvPicPr>
        <p:blipFill>
          <a:blip r:embed="rId4" cstate="print">
            <a:lum bright="-10000" contrast="30000"/>
          </a:blip>
          <a:srcRect t="15000" r="40820" b="70937"/>
          <a:stretch>
            <a:fillRect/>
          </a:stretch>
        </p:blipFill>
        <p:spPr bwMode="auto">
          <a:xfrm>
            <a:off x="928662" y="2851843"/>
            <a:ext cx="8215338" cy="122009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rot lat="628949" lon="19268674" rev="21568511"/>
            </a:camera>
            <a:lightRig rig="threePt" dir="t"/>
          </a:scene3d>
          <a:sp3d>
            <a:bevelT/>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214282" y="1285860"/>
          <a:ext cx="87154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Doutrina dos 3 </a:t>
            </a:r>
            <a:r>
              <a:rPr lang="pt-PT" sz="4800" b="1" spc="150" dirty="0" err="1"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R’s</a:t>
            </a:r>
            <a:endPar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Doutrina dos 3 </a:t>
            </a:r>
            <a:r>
              <a:rPr lang="pt-PT" sz="4800" b="1" spc="150" dirty="0" err="1"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R’s</a:t>
            </a:r>
            <a:endPar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endParaRPr>
          </a:p>
        </p:txBody>
      </p:sp>
      <p:sp>
        <p:nvSpPr>
          <p:cNvPr id="4" name="CaixaDeTexto 3"/>
          <p:cNvSpPr txBox="1"/>
          <p:nvPr/>
        </p:nvSpPr>
        <p:spPr>
          <a:xfrm>
            <a:off x="214282" y="1428737"/>
            <a:ext cx="8715437" cy="5214974"/>
          </a:xfrm>
          <a:prstGeom prst="rect">
            <a:avLst/>
          </a:prstGeom>
          <a:solidFill>
            <a:srgbClr val="FFFFFF">
              <a:alpha val="40000"/>
            </a:srgbClr>
          </a:solidFill>
        </p:spPr>
        <p:txBody>
          <a:bodyPr wrap="square" rtlCol="0">
            <a:spAutoFit/>
          </a:bodyPr>
          <a:lstStyle/>
          <a:p>
            <a:pPr algn="just"/>
            <a:r>
              <a:rPr lang="pt-PT" sz="2400" b="1" i="1" dirty="0" smtClean="0">
                <a:solidFill>
                  <a:schemeClr val="bg1"/>
                </a:solidFill>
                <a:effectLst>
                  <a:outerShdw blurRad="38100" dist="38100" dir="2700000" algn="tl">
                    <a:srgbClr val="000000">
                      <a:alpha val="43137"/>
                    </a:srgbClr>
                  </a:outerShdw>
                </a:effectLst>
                <a:latin typeface="Cambria" pitchFamily="18" charset="0"/>
              </a:rPr>
              <a:t>A ideia dos "3Rs“</a:t>
            </a:r>
            <a:r>
              <a:rPr lang="pt-PT" sz="2400" dirty="0" smtClean="0">
                <a:latin typeface="Cambria" pitchFamily="18" charset="0"/>
              </a:rPr>
              <a:t> -  impulso inicial na comunidade científica relativamente ao conceito de </a:t>
            </a:r>
            <a:r>
              <a:rPr lang="pt-PT" sz="2400" b="1" dirty="0" smtClean="0">
                <a:latin typeface="Cambria" pitchFamily="18" charset="0"/>
              </a:rPr>
              <a:t>"alternativas". </a:t>
            </a:r>
          </a:p>
          <a:p>
            <a:pPr algn="just"/>
            <a:endParaRPr lang="pt-PT" sz="2400" b="1" dirty="0" smtClean="0">
              <a:latin typeface="Cambria" pitchFamily="18" charset="0"/>
            </a:endParaRPr>
          </a:p>
          <a:p>
            <a:pPr algn="just"/>
            <a:endParaRPr lang="pt-PT" sz="2400" b="1" dirty="0" smtClean="0">
              <a:latin typeface="Cambria" pitchFamily="18" charset="0"/>
            </a:endParaRPr>
          </a:p>
          <a:p>
            <a:pPr algn="just"/>
            <a:r>
              <a:rPr lang="pt-PT" sz="2400" b="1" dirty="0" err="1" smtClean="0">
                <a:solidFill>
                  <a:schemeClr val="tx2">
                    <a:lumMod val="75000"/>
                  </a:schemeClr>
                </a:solidFill>
                <a:effectLst>
                  <a:outerShdw blurRad="38100" dist="38100" dir="2700000" algn="tl">
                    <a:srgbClr val="000000">
                      <a:alpha val="43137"/>
                    </a:srgbClr>
                  </a:outerShdw>
                </a:effectLst>
                <a:latin typeface="Cambria" pitchFamily="18" charset="0"/>
              </a:rPr>
              <a:t>Lawson</a:t>
            </a:r>
            <a:r>
              <a:rPr lang="pt-PT" sz="2400" b="1" dirty="0" smtClean="0">
                <a:solidFill>
                  <a:schemeClr val="tx2">
                    <a:lumMod val="75000"/>
                  </a:schemeClr>
                </a:solidFill>
                <a:effectLst>
                  <a:outerShdw blurRad="38100" dist="38100" dir="2700000" algn="tl">
                    <a:srgbClr val="000000">
                      <a:alpha val="43137"/>
                    </a:srgbClr>
                  </a:outerShdw>
                </a:effectLst>
                <a:latin typeface="Cambria" pitchFamily="18" charset="0"/>
              </a:rPr>
              <a:t> </a:t>
            </a:r>
            <a:r>
              <a:rPr lang="pt-PT" sz="2400" b="1" dirty="0" err="1" smtClean="0">
                <a:solidFill>
                  <a:schemeClr val="tx2">
                    <a:lumMod val="75000"/>
                  </a:schemeClr>
                </a:solidFill>
                <a:effectLst>
                  <a:outerShdw blurRad="38100" dist="38100" dir="2700000" algn="tl">
                    <a:srgbClr val="000000">
                      <a:alpha val="43137"/>
                    </a:srgbClr>
                  </a:outerShdw>
                </a:effectLst>
                <a:latin typeface="Cambria" pitchFamily="18" charset="0"/>
              </a:rPr>
              <a:t>Tait</a:t>
            </a:r>
            <a:r>
              <a:rPr lang="pt-PT" sz="2400" b="1" dirty="0" smtClean="0">
                <a:solidFill>
                  <a:schemeClr val="tx2">
                    <a:lumMod val="75000"/>
                  </a:schemeClr>
                </a:solidFill>
                <a:effectLst>
                  <a:outerShdw blurRad="38100" dist="38100" dir="2700000" algn="tl">
                    <a:srgbClr val="000000">
                      <a:alpha val="43137"/>
                    </a:srgbClr>
                  </a:outerShdw>
                </a:effectLst>
                <a:latin typeface="Cambria" pitchFamily="18" charset="0"/>
              </a:rPr>
              <a:t> </a:t>
            </a:r>
            <a:r>
              <a:rPr lang="pt-PT" sz="2400" b="1" dirty="0" err="1" smtClean="0">
                <a:solidFill>
                  <a:schemeClr val="tx2">
                    <a:lumMod val="75000"/>
                  </a:schemeClr>
                </a:solidFill>
                <a:effectLst>
                  <a:outerShdw blurRad="38100" dist="38100" dir="2700000" algn="tl">
                    <a:srgbClr val="000000">
                      <a:alpha val="43137"/>
                    </a:srgbClr>
                  </a:outerShdw>
                </a:effectLst>
                <a:latin typeface="Cambria" pitchFamily="18" charset="0"/>
              </a:rPr>
              <a:t>Trust</a:t>
            </a:r>
            <a:endParaRPr lang="pt-PT" sz="2400" b="1" dirty="0" smtClean="0">
              <a:solidFill>
                <a:schemeClr val="tx2">
                  <a:lumMod val="75000"/>
                </a:schemeClr>
              </a:solidFill>
              <a:effectLst>
                <a:outerShdw blurRad="38100" dist="38100" dir="2700000" algn="tl">
                  <a:srgbClr val="000000">
                    <a:alpha val="43137"/>
                  </a:srgbClr>
                </a:outerShdw>
              </a:effectLst>
              <a:latin typeface="Cambria" pitchFamily="18" charset="0"/>
            </a:endParaRPr>
          </a:p>
          <a:p>
            <a:pPr lvl="6" algn="just">
              <a:buFont typeface="Wingdings" pitchFamily="2" charset="2"/>
              <a:buChar char="§"/>
            </a:pPr>
            <a:r>
              <a:rPr lang="pt-PT" sz="2400" dirty="0" smtClean="0">
                <a:latin typeface="Cambria" pitchFamily="18" charset="0"/>
              </a:rPr>
              <a:t>   fundado em 1961</a:t>
            </a:r>
          </a:p>
          <a:p>
            <a:pPr lvl="6" algn="just">
              <a:buFont typeface="Wingdings" pitchFamily="2" charset="2"/>
              <a:buChar char="§"/>
            </a:pPr>
            <a:r>
              <a:rPr lang="pt-PT" sz="2400" dirty="0" smtClean="0">
                <a:latin typeface="Cambria" pitchFamily="18" charset="0"/>
              </a:rPr>
              <a:t>   factor mais importante para o desenvolvimento do conceito de alternativas</a:t>
            </a:r>
          </a:p>
          <a:p>
            <a:pPr lvl="6" algn="just">
              <a:buFont typeface="Wingdings" pitchFamily="2" charset="2"/>
              <a:buChar char="§"/>
            </a:pPr>
            <a:r>
              <a:rPr lang="pt-PT" sz="2400" dirty="0" smtClean="0">
                <a:latin typeface="Cambria" pitchFamily="18" charset="0"/>
              </a:rPr>
              <a:t>   objectivo: estimular e financiar pesquisadores que não utilizassem animais nos seus trabalhos.</a:t>
            </a:r>
          </a:p>
          <a:p>
            <a:pPr lvl="6" algn="just">
              <a:buFont typeface="Wingdings" pitchFamily="2" charset="2"/>
              <a:buChar char="§"/>
            </a:pPr>
            <a:endParaRPr lang="pt-PT" sz="2000" dirty="0" smtClean="0">
              <a:latin typeface="Cambria" pitchFamily="18" charset="0"/>
            </a:endParaRPr>
          </a:p>
          <a:p>
            <a:pPr lvl="6" algn="just"/>
            <a:endParaRPr lang="pt-PT" sz="2000" dirty="0" smtClean="0">
              <a:latin typeface="Cambria" pitchFamily="18" charset="0"/>
            </a:endParaRPr>
          </a:p>
          <a:p>
            <a:pPr algn="just"/>
            <a:r>
              <a:rPr lang="pt-PT" sz="2400" dirty="0" smtClean="0">
                <a:latin typeface="Cambria" pitchFamily="18" charset="0"/>
              </a:rPr>
              <a:t>Evolução do conceito durante as décadas de 70, 80 e 90.</a:t>
            </a:r>
          </a:p>
        </p:txBody>
      </p:sp>
      <p:pic>
        <p:nvPicPr>
          <p:cNvPr id="39938" name="Picture 2" descr="http://medsoc.bham.ac.uk/lawsontait/uploads/images/THRT%20logo%20200x180%20bg=ffffaa.png"/>
          <p:cNvPicPr>
            <a:picLocks noChangeAspect="1" noChangeArrowheads="1"/>
          </p:cNvPicPr>
          <p:nvPr/>
        </p:nvPicPr>
        <p:blipFill>
          <a:blip r:embed="rId3" cstate="print">
            <a:clrChange>
              <a:clrFrom>
                <a:srgbClr val="FFFFAA"/>
              </a:clrFrom>
              <a:clrTo>
                <a:srgbClr val="FFFFAA">
                  <a:alpha val="0"/>
                </a:srgbClr>
              </a:clrTo>
            </a:clrChange>
          </a:blip>
          <a:srcRect/>
          <a:stretch>
            <a:fillRect/>
          </a:stretch>
        </p:blipFill>
        <p:spPr bwMode="auto">
          <a:xfrm>
            <a:off x="571472" y="3621883"/>
            <a:ext cx="1928826" cy="173594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37890" name="CaixaDeTexto 2"/>
          <p:cNvSpPr txBox="1">
            <a:spLocks noChangeArrowheads="1"/>
          </p:cNvSpPr>
          <p:nvPr/>
        </p:nvSpPr>
        <p:spPr bwMode="auto">
          <a:xfrm>
            <a:off x="214313" y="1428750"/>
            <a:ext cx="8715375" cy="5140325"/>
          </a:xfrm>
          <a:prstGeom prst="rect">
            <a:avLst/>
          </a:prstGeom>
          <a:solidFill>
            <a:srgbClr val="FFFFFF">
              <a:alpha val="39999"/>
            </a:srgbClr>
          </a:solidFill>
          <a:ln w="9525">
            <a:noFill/>
            <a:miter lim="800000"/>
            <a:headEnd/>
            <a:tailEnd/>
          </a:ln>
        </p:spPr>
        <p:txBody>
          <a:bodyPr>
            <a:spAutoFit/>
          </a:bodyPr>
          <a:lstStyle/>
          <a:p>
            <a:pPr>
              <a:buFont typeface="Wingdings" pitchFamily="2" charset="2"/>
              <a:buChar char="§"/>
            </a:pPr>
            <a:endParaRPr lang="pt-PT" sz="2400" dirty="0">
              <a:latin typeface="Cambria" pitchFamily="18" charset="0"/>
            </a:endParaRPr>
          </a:p>
          <a:p>
            <a:pPr>
              <a:buFont typeface="Wingdings" pitchFamily="2" charset="2"/>
              <a:buChar char="§"/>
            </a:pPr>
            <a:r>
              <a:rPr lang="pt-PT" sz="2400" dirty="0">
                <a:latin typeface="Cambria" pitchFamily="18" charset="0"/>
              </a:rPr>
              <a:t>  Total </a:t>
            </a:r>
            <a:r>
              <a:rPr lang="pt-PT" sz="2400" b="1" dirty="0">
                <a:latin typeface="Cambria" pitchFamily="18" charset="0"/>
              </a:rPr>
              <a:t>substituição</a:t>
            </a:r>
            <a:r>
              <a:rPr lang="pt-PT" sz="2400" dirty="0">
                <a:latin typeface="Cambria" pitchFamily="18" charset="0"/>
              </a:rPr>
              <a:t> do animal = substitutivos ?</a:t>
            </a:r>
          </a:p>
          <a:p>
            <a:pPr>
              <a:buFont typeface="Wingdings" pitchFamily="2" charset="2"/>
              <a:buChar char="§"/>
            </a:pPr>
            <a:endParaRPr lang="pt-PT" sz="2000" dirty="0">
              <a:latin typeface="Cambria" pitchFamily="18" charset="0"/>
            </a:endParaRPr>
          </a:p>
          <a:p>
            <a:pPr>
              <a:buFont typeface="Wingdings" pitchFamily="2" charset="2"/>
              <a:buChar char="§"/>
            </a:pPr>
            <a:endParaRPr lang="pt-PT" sz="2000" dirty="0">
              <a:latin typeface="Cambria" pitchFamily="18" charset="0"/>
            </a:endParaRPr>
          </a:p>
          <a:p>
            <a:pPr>
              <a:buFont typeface="Wingdings" pitchFamily="2" charset="2"/>
              <a:buChar char="§"/>
            </a:pPr>
            <a:r>
              <a:rPr lang="pt-PT" sz="2400" dirty="0">
                <a:latin typeface="Cambria" pitchFamily="18" charset="0"/>
              </a:rPr>
              <a:t>  Técnicas de </a:t>
            </a:r>
            <a:r>
              <a:rPr lang="pt-PT" sz="2400" b="1" dirty="0">
                <a:latin typeface="Cambria" pitchFamily="18" charset="0"/>
              </a:rPr>
              <a:t>redução do sofrimento </a:t>
            </a:r>
            <a:r>
              <a:rPr lang="pt-PT" sz="2400" dirty="0">
                <a:latin typeface="Cambria" pitchFamily="18" charset="0"/>
              </a:rPr>
              <a:t>animal ?</a:t>
            </a:r>
          </a:p>
          <a:p>
            <a:pPr>
              <a:buFont typeface="Wingdings" pitchFamily="2" charset="2"/>
              <a:buChar char="§"/>
            </a:pPr>
            <a:endParaRPr lang="pt-PT" sz="2000" dirty="0">
              <a:latin typeface="Cambria" pitchFamily="18" charset="0"/>
            </a:endParaRPr>
          </a:p>
          <a:p>
            <a:pPr>
              <a:buFont typeface="Wingdings" pitchFamily="2" charset="2"/>
              <a:buChar char="§"/>
            </a:pPr>
            <a:endParaRPr lang="pt-PT" sz="2000" dirty="0">
              <a:latin typeface="Cambria" pitchFamily="18" charset="0"/>
            </a:endParaRPr>
          </a:p>
          <a:p>
            <a:pPr>
              <a:buFont typeface="Wingdings" pitchFamily="2" charset="2"/>
              <a:buChar char="§"/>
            </a:pPr>
            <a:r>
              <a:rPr lang="pt-PT" sz="2400" dirty="0">
                <a:latin typeface="Cambria" pitchFamily="18" charset="0"/>
              </a:rPr>
              <a:t>  Alternativas de </a:t>
            </a:r>
            <a:r>
              <a:rPr lang="pt-PT" sz="2400" b="1" dirty="0">
                <a:latin typeface="Cambria" pitchFamily="18" charset="0"/>
              </a:rPr>
              <a:t>substituição</a:t>
            </a:r>
          </a:p>
          <a:p>
            <a:pPr>
              <a:buFont typeface="Wingdings" pitchFamily="2" charset="2"/>
              <a:buChar char="§"/>
            </a:pPr>
            <a:endParaRPr lang="pt-PT" sz="2000" dirty="0">
              <a:latin typeface="Cambria" pitchFamily="18" charset="0"/>
            </a:endParaRPr>
          </a:p>
          <a:p>
            <a:pPr>
              <a:buFont typeface="Wingdings" pitchFamily="2" charset="2"/>
              <a:buChar char="§"/>
            </a:pPr>
            <a:endParaRPr lang="pt-PT" sz="2000" dirty="0">
              <a:latin typeface="Cambria" pitchFamily="18" charset="0"/>
            </a:endParaRPr>
          </a:p>
          <a:p>
            <a:pPr>
              <a:buFont typeface="Wingdings" pitchFamily="2" charset="2"/>
              <a:buChar char="§"/>
            </a:pPr>
            <a:r>
              <a:rPr lang="pt-PT" sz="2400" dirty="0">
                <a:latin typeface="Cambria" pitchFamily="18" charset="0"/>
              </a:rPr>
              <a:t>  Alternativas de </a:t>
            </a:r>
            <a:r>
              <a:rPr lang="pt-PT" sz="2400" b="1" dirty="0">
                <a:latin typeface="Cambria" pitchFamily="18" charset="0"/>
              </a:rPr>
              <a:t>redução</a:t>
            </a:r>
          </a:p>
          <a:p>
            <a:pPr>
              <a:buFont typeface="Wingdings" pitchFamily="2" charset="2"/>
              <a:buChar char="§"/>
            </a:pPr>
            <a:endParaRPr lang="pt-PT" sz="2000" dirty="0">
              <a:latin typeface="Cambria" pitchFamily="18" charset="0"/>
            </a:endParaRPr>
          </a:p>
          <a:p>
            <a:pPr>
              <a:buFont typeface="Wingdings" pitchFamily="2" charset="2"/>
              <a:buChar char="§"/>
            </a:pPr>
            <a:endParaRPr lang="pt-PT" sz="2000" dirty="0">
              <a:latin typeface="Cambria" pitchFamily="18" charset="0"/>
            </a:endParaRPr>
          </a:p>
          <a:p>
            <a:pPr>
              <a:buFont typeface="Wingdings" pitchFamily="2" charset="2"/>
              <a:buChar char="§"/>
            </a:pPr>
            <a:r>
              <a:rPr lang="pt-PT" sz="2400" dirty="0">
                <a:latin typeface="Cambria" pitchFamily="18" charset="0"/>
              </a:rPr>
              <a:t>  Alternativas de </a:t>
            </a:r>
            <a:r>
              <a:rPr lang="pt-PT" sz="2400" b="1" dirty="0">
                <a:latin typeface="Cambria" pitchFamily="18" charset="0"/>
              </a:rPr>
              <a:t>refinamento</a:t>
            </a:r>
          </a:p>
          <a:p>
            <a:pPr>
              <a:buFont typeface="Wingdings" pitchFamily="2" charset="2"/>
              <a:buChar char="§"/>
            </a:pPr>
            <a:endParaRPr lang="pt-PT" sz="2400" dirty="0">
              <a:latin typeface="Cambria" pitchFamily="18" charset="0"/>
            </a:endParaRPr>
          </a:p>
        </p:txBody>
      </p:sp>
      <p:pic>
        <p:nvPicPr>
          <p:cNvPr id="36866" name="Picture 2" descr="http://www.firstchoicedebtrelief.com/images/bankruptcy-alternatives.jpg"/>
          <p:cNvPicPr>
            <a:picLocks noChangeAspect="1" noChangeArrowheads="1"/>
          </p:cNvPicPr>
          <p:nvPr/>
        </p:nvPicPr>
        <p:blipFill>
          <a:blip r:embed="rId2" cstate="print">
            <a:lum bright="-20000" contrast="40000"/>
          </a:blip>
          <a:srcRect l="5769" t="6690" r="5769" b="6363"/>
          <a:stretch>
            <a:fillRect/>
          </a:stretch>
        </p:blipFill>
        <p:spPr bwMode="auto">
          <a:xfrm>
            <a:off x="4786313" y="3786190"/>
            <a:ext cx="3724301" cy="2428892"/>
          </a:xfrm>
          <a:prstGeom prst="rect">
            <a:avLst/>
          </a:prstGeom>
          <a:noFill/>
          <a:effectLst>
            <a:outerShdw blurRad="76200" dir="13500000" sy="23000" kx="1200000" algn="br" rotWithShape="0">
              <a:prstClr val="black">
                <a:alpha val="20000"/>
              </a:prst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4" name="CaixaDeTexto 3"/>
          <p:cNvSpPr txBox="1"/>
          <p:nvPr/>
        </p:nvSpPr>
        <p:spPr>
          <a:xfrm>
            <a:off x="214313" y="1428750"/>
            <a:ext cx="8715375" cy="5170488"/>
          </a:xfrm>
          <a:prstGeom prst="rect">
            <a:avLst/>
          </a:prstGeom>
          <a:solidFill>
            <a:srgbClr val="FFFFFF">
              <a:alpha val="40000"/>
            </a:srgbClr>
          </a:solidFill>
        </p:spPr>
        <p:txBody>
          <a:bodyPr>
            <a:spAutoFit/>
          </a:bodyPr>
          <a:lstStyle/>
          <a:p>
            <a:pPr lvl="1" fontAlgn="auto">
              <a:spcBef>
                <a:spcPts val="0"/>
              </a:spcBef>
              <a:spcAft>
                <a:spcPts val="0"/>
              </a:spcAft>
              <a:buFont typeface="Courier New" pitchFamily="49" charset="0"/>
              <a:buChar char="o"/>
              <a:defRPr/>
            </a:pPr>
            <a:r>
              <a:rPr lang="pt-PT" sz="2000" dirty="0">
                <a:latin typeface="Cambria" pitchFamily="18" charset="0"/>
              </a:rPr>
              <a:t>   técnicas </a:t>
            </a:r>
            <a:r>
              <a:rPr lang="pt-PT" sz="2000" b="1" dirty="0">
                <a:latin typeface="Cambria" pitchFamily="18" charset="0"/>
              </a:rPr>
              <a:t>físicas</a:t>
            </a:r>
            <a:r>
              <a:rPr lang="pt-PT" sz="2000" dirty="0">
                <a:latin typeface="Cambria" pitchFamily="18" charset="0"/>
              </a:rPr>
              <a:t> e </a:t>
            </a:r>
            <a:r>
              <a:rPr lang="pt-PT" sz="2000" b="1" dirty="0">
                <a:latin typeface="Cambria" pitchFamily="18" charset="0"/>
              </a:rPr>
              <a:t>químicas</a:t>
            </a: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latin typeface="Cambria" pitchFamily="18" charset="0"/>
              </a:rPr>
              <a:t>cadáveres</a:t>
            </a:r>
            <a:r>
              <a:rPr lang="pt-PT" sz="2000" dirty="0">
                <a:latin typeface="Cambria" pitchFamily="18" charset="0"/>
              </a:rPr>
              <a:t> de animais mortos naturalmente nos hospitais</a:t>
            </a: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latin typeface="Cambria" pitchFamily="18" charset="0"/>
              </a:rPr>
              <a:t>modelos</a:t>
            </a:r>
            <a:r>
              <a:rPr lang="pt-PT" sz="2000" dirty="0">
                <a:latin typeface="Cambria" pitchFamily="18" charset="0"/>
              </a:rPr>
              <a:t> matemáticos e </a:t>
            </a:r>
            <a:r>
              <a:rPr lang="pt-PT" sz="2000" b="1" dirty="0">
                <a:latin typeface="Cambria" pitchFamily="18" charset="0"/>
              </a:rPr>
              <a:t>computadores</a:t>
            </a: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latin typeface="Cambria" pitchFamily="18" charset="0"/>
              </a:rPr>
              <a:t>manequins</a:t>
            </a: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latin typeface="Cambria" pitchFamily="18" charset="0"/>
              </a:rPr>
              <a:t>organismos </a:t>
            </a:r>
            <a:r>
              <a:rPr lang="pt-PT" sz="2000" dirty="0" smtClean="0">
                <a:latin typeface="Cambria" pitchFamily="18" charset="0"/>
              </a:rPr>
              <a:t>não </a:t>
            </a:r>
            <a:r>
              <a:rPr lang="pt-PT" sz="2000" dirty="0">
                <a:latin typeface="Cambria" pitchFamily="18" charset="0"/>
              </a:rPr>
              <a:t>protegidos pela legislação – invertebrados, plantas e microrganismos</a:t>
            </a: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latin typeface="Cambria" pitchFamily="18" charset="0"/>
              </a:rPr>
              <a:t>estádios de desenvolvimento embrionário e fetal </a:t>
            </a:r>
            <a:r>
              <a:rPr lang="pt-PT" sz="2000" dirty="0">
                <a:latin typeface="Cambria" pitchFamily="18" charset="0"/>
              </a:rPr>
              <a:t>de vertebrados</a:t>
            </a: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latin typeface="Cambria" pitchFamily="18" charset="0"/>
              </a:rPr>
              <a:t>métodos </a:t>
            </a:r>
            <a:r>
              <a:rPr lang="pt-PT" sz="2000" b="1" dirty="0" err="1">
                <a:latin typeface="Cambria" pitchFamily="18" charset="0"/>
              </a:rPr>
              <a:t>in</a:t>
            </a:r>
            <a:r>
              <a:rPr lang="pt-PT" sz="2000" b="1" dirty="0">
                <a:latin typeface="Cambria" pitchFamily="18" charset="0"/>
              </a:rPr>
              <a:t> </a:t>
            </a:r>
            <a:r>
              <a:rPr lang="pt-PT" sz="2000" b="1" dirty="0" err="1">
                <a:latin typeface="Cambria" pitchFamily="18" charset="0"/>
              </a:rPr>
              <a:t>vitro</a:t>
            </a:r>
            <a:endParaRPr lang="pt-PT" sz="2000" b="1" dirty="0">
              <a:latin typeface="Cambria" pitchFamily="18" charset="0"/>
            </a:endParaRP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latin typeface="Cambria" pitchFamily="18" charset="0"/>
              </a:rPr>
              <a:t>estudos em humanos </a:t>
            </a:r>
            <a:r>
              <a:rPr lang="pt-PT" sz="2000" dirty="0">
                <a:latin typeface="Cambria" pitchFamily="18" charset="0"/>
              </a:rPr>
              <a:t>– voluntários, estudos epidemiológicos</a:t>
            </a:r>
          </a:p>
          <a:p>
            <a:pPr lvl="1" fontAlgn="auto">
              <a:spcBef>
                <a:spcPts val="0"/>
              </a:spcBef>
              <a:spcAft>
                <a:spcPts val="0"/>
              </a:spcAft>
              <a:buFont typeface="Courier New" pitchFamily="49" charset="0"/>
              <a:buChar char="o"/>
              <a:defRPr/>
            </a:pPr>
            <a:endParaRPr lang="pt-PT" sz="1600" dirty="0">
              <a:latin typeface="Cambria" pitchFamily="18" charset="0"/>
            </a:endParaRPr>
          </a:p>
          <a:p>
            <a:pPr lvl="1" fontAlgn="auto">
              <a:spcBef>
                <a:spcPts val="0"/>
              </a:spcBef>
              <a:spcAft>
                <a:spcPts val="0"/>
              </a:spcAft>
              <a:buFont typeface="Courier New" pitchFamily="49" charset="0"/>
              <a:buChar char="o"/>
              <a:defRPr/>
            </a:pPr>
            <a:r>
              <a:rPr lang="pt-PT" sz="2000" dirty="0">
                <a:latin typeface="Cambria" pitchFamily="18" charset="0"/>
              </a:rPr>
              <a:t>   </a:t>
            </a:r>
            <a:r>
              <a:rPr lang="pt-PT" sz="2000" b="1" dirty="0">
                <a:effectLst>
                  <a:outerShdw blurRad="38100" dist="38100" dir="2700000" algn="tl">
                    <a:srgbClr val="000000">
                      <a:alpha val="43137"/>
                    </a:srgbClr>
                  </a:outerShdw>
                </a:effectLst>
                <a:latin typeface="Cambria" pitchFamily="18" charset="0"/>
              </a:rPr>
              <a:t>uso responsável de animais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ângulo 1"/>
          <p:cNvSpPr>
            <a:spLocks noChangeArrowheads="1"/>
          </p:cNvSpPr>
          <p:nvPr/>
        </p:nvSpPr>
        <p:spPr bwMode="auto">
          <a:xfrm>
            <a:off x="642938" y="5500688"/>
            <a:ext cx="8286750" cy="1108075"/>
          </a:xfrm>
          <a:prstGeom prst="rect">
            <a:avLst/>
          </a:prstGeom>
          <a:noFill/>
          <a:ln w="9525">
            <a:noFill/>
            <a:miter lim="800000"/>
            <a:headEnd/>
            <a:tailEnd/>
          </a:ln>
        </p:spPr>
        <p:txBody>
          <a:bodyPr>
            <a:spAutoFit/>
          </a:bodyPr>
          <a:lstStyle/>
          <a:p>
            <a:pPr algn="r"/>
            <a:r>
              <a:rPr lang="pt-PT" sz="2200" dirty="0">
                <a:solidFill>
                  <a:schemeClr val="bg1"/>
                </a:solidFill>
                <a:latin typeface="Alako-Bold"/>
              </a:rPr>
              <a:t>"Primeiro foi necessário civilizar o homem em relação ao próprio homem. </a:t>
            </a:r>
            <a:br>
              <a:rPr lang="pt-PT" sz="2200" dirty="0">
                <a:solidFill>
                  <a:schemeClr val="bg1"/>
                </a:solidFill>
                <a:latin typeface="Alako-Bold"/>
              </a:rPr>
            </a:br>
            <a:r>
              <a:rPr lang="pt-PT" sz="2200" dirty="0">
                <a:solidFill>
                  <a:schemeClr val="bg1"/>
                </a:solidFill>
                <a:latin typeface="Alako-Bold"/>
              </a:rPr>
              <a:t>Agora é necessário civilizar o homem em relação à natureza e aos </a:t>
            </a:r>
            <a:r>
              <a:rPr lang="pt-PT" sz="2200" dirty="0" err="1">
                <a:solidFill>
                  <a:schemeClr val="bg1"/>
                </a:solidFill>
                <a:latin typeface="Alako-Bold"/>
              </a:rPr>
              <a:t>animais.“</a:t>
            </a:r>
            <a:endParaRPr lang="pt-PT" sz="2200" dirty="0">
              <a:solidFill>
                <a:schemeClr val="bg1"/>
              </a:solidFill>
              <a:latin typeface="Alako-Bold"/>
            </a:endParaRPr>
          </a:p>
          <a:p>
            <a:pPr algn="r"/>
            <a:r>
              <a:rPr lang="pt-PT" sz="2000" dirty="0">
                <a:solidFill>
                  <a:schemeClr val="bg1"/>
                </a:solidFill>
                <a:latin typeface="Alako-Bold"/>
              </a:rPr>
              <a:t>Victor Hugo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7" name="Rectângulo 6"/>
          <p:cNvSpPr/>
          <p:nvPr/>
        </p:nvSpPr>
        <p:spPr>
          <a:xfrm>
            <a:off x="214313" y="1357313"/>
            <a:ext cx="8715375" cy="1631950"/>
          </a:xfrm>
          <a:prstGeom prst="rect">
            <a:avLst/>
          </a:prstGeom>
        </p:spPr>
        <p:txBody>
          <a:bodyPr>
            <a:spAutoFit/>
          </a:bodyPr>
          <a:lstStyle/>
          <a:p>
            <a:pPr algn="just" fontAlgn="auto">
              <a:spcBef>
                <a:spcPts val="0"/>
              </a:spcBef>
              <a:spcAft>
                <a:spcPts val="0"/>
              </a:spcAft>
              <a:buFont typeface="Wingdings" pitchFamily="2" charset="2"/>
              <a:buChar char="q"/>
              <a:defRPr/>
            </a:pPr>
            <a:r>
              <a:rPr lang="pt-PT" sz="2400" b="1" i="1" dirty="0">
                <a:solidFill>
                  <a:schemeClr val="bg1"/>
                </a:solidFill>
                <a:effectLst>
                  <a:outerShdw blurRad="38100" dist="38100" dir="2700000" algn="tl">
                    <a:srgbClr val="000000">
                      <a:alpha val="43137"/>
                    </a:srgbClr>
                  </a:outerShdw>
                </a:effectLst>
                <a:latin typeface="Cambria" pitchFamily="18" charset="0"/>
              </a:rPr>
              <a:t>   </a:t>
            </a:r>
            <a:r>
              <a:rPr lang="pt-PT" sz="2800" b="1" i="1" dirty="0" err="1">
                <a:solidFill>
                  <a:schemeClr val="bg1"/>
                </a:solidFill>
                <a:effectLst>
                  <a:outerShdw blurRad="38100" dist="38100" dir="2700000" algn="tl">
                    <a:srgbClr val="000000">
                      <a:alpha val="43137"/>
                    </a:srgbClr>
                  </a:outerShdw>
                </a:effectLst>
                <a:latin typeface="Cambria" pitchFamily="18" charset="0"/>
              </a:rPr>
              <a:t>MediClip</a:t>
            </a:r>
            <a:r>
              <a:rPr lang="pt-PT" sz="2800" b="1" i="1" dirty="0">
                <a:solidFill>
                  <a:schemeClr val="bg1"/>
                </a:solidFill>
                <a:effectLst>
                  <a:outerShdw blurRad="38100" dist="38100" dir="2700000" algn="tl">
                    <a:srgbClr val="000000">
                      <a:alpha val="43137"/>
                    </a:srgbClr>
                  </a:outerShdw>
                </a:effectLst>
                <a:latin typeface="Cambria" pitchFamily="18" charset="0"/>
              </a:rPr>
              <a:t> </a:t>
            </a:r>
            <a:r>
              <a:rPr lang="pt-PT" sz="2800" b="1" i="1" dirty="0" err="1">
                <a:solidFill>
                  <a:schemeClr val="bg1"/>
                </a:solidFill>
                <a:effectLst>
                  <a:outerShdw blurRad="38100" dist="38100" dir="2700000" algn="tl">
                    <a:srgbClr val="000000">
                      <a:alpha val="43137"/>
                    </a:srgbClr>
                  </a:outerShdw>
                </a:effectLst>
                <a:latin typeface="Cambria" pitchFamily="18" charset="0"/>
              </a:rPr>
              <a:t>Veterinary</a:t>
            </a:r>
            <a:r>
              <a:rPr lang="pt-PT" sz="2800" b="1" i="1" dirty="0">
                <a:solidFill>
                  <a:schemeClr val="bg1"/>
                </a:solidFill>
                <a:effectLst>
                  <a:outerShdw blurRad="38100" dist="38100" dir="2700000" algn="tl">
                    <a:srgbClr val="000000">
                      <a:alpha val="43137"/>
                    </a:srgbClr>
                  </a:outerShdw>
                </a:effectLst>
                <a:latin typeface="Cambria" pitchFamily="18" charset="0"/>
              </a:rPr>
              <a:t> </a:t>
            </a:r>
            <a:r>
              <a:rPr lang="pt-PT" sz="2800" b="1" i="1" dirty="0" err="1">
                <a:solidFill>
                  <a:schemeClr val="bg1"/>
                </a:solidFill>
                <a:effectLst>
                  <a:outerShdw blurRad="38100" dist="38100" dir="2700000" algn="tl">
                    <a:srgbClr val="000000">
                      <a:alpha val="43137"/>
                    </a:srgbClr>
                  </a:outerShdw>
                </a:effectLst>
                <a:latin typeface="Cambria" pitchFamily="18" charset="0"/>
              </a:rPr>
              <a:t>Anatomy</a:t>
            </a:r>
            <a:endParaRPr lang="pt-PT" sz="2800" b="1" i="1" dirty="0">
              <a:solidFill>
                <a:schemeClr val="bg1"/>
              </a:solidFill>
              <a:effectLst>
                <a:outerShdw blurRad="38100" dist="38100" dir="2700000" algn="tl">
                  <a:srgbClr val="000000">
                    <a:alpha val="43137"/>
                  </a:srgbClr>
                </a:outerShdw>
              </a:effectLst>
              <a:latin typeface="Cambria" pitchFamily="18" charset="0"/>
            </a:endParaRPr>
          </a:p>
          <a:p>
            <a:pPr lvl="1" algn="just" fontAlgn="auto">
              <a:spcBef>
                <a:spcPts val="0"/>
              </a:spcBef>
              <a:spcAft>
                <a:spcPts val="0"/>
              </a:spcAft>
              <a:buFont typeface="Courier New" pitchFamily="49" charset="0"/>
              <a:buChar char="o"/>
              <a:defRPr/>
            </a:pPr>
            <a:r>
              <a:rPr lang="pt-PT" sz="2400" b="1" i="1" dirty="0">
                <a:solidFill>
                  <a:schemeClr val="bg1"/>
                </a:solidFill>
                <a:effectLst>
                  <a:outerShdw blurRad="38100" dist="38100" dir="2700000" algn="tl">
                    <a:srgbClr val="000000">
                      <a:alpha val="43137"/>
                    </a:srgbClr>
                  </a:outerShdw>
                </a:effectLst>
                <a:latin typeface="Cambria" pitchFamily="18" charset="0"/>
              </a:rPr>
              <a:t>   </a:t>
            </a:r>
            <a:r>
              <a:rPr lang="pt-PT" sz="2400" dirty="0">
                <a:solidFill>
                  <a:schemeClr val="bg1"/>
                </a:solidFill>
                <a:latin typeface="Cambria" pitchFamily="18" charset="0"/>
              </a:rPr>
              <a:t>500 imagens</a:t>
            </a:r>
          </a:p>
          <a:p>
            <a:pPr lvl="1"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   diferentes representações de anatomia</a:t>
            </a:r>
          </a:p>
          <a:p>
            <a:pPr lvl="1"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   técnicas cirúrgicas e anestésicas</a:t>
            </a:r>
          </a:p>
        </p:txBody>
      </p:sp>
      <p:pic>
        <p:nvPicPr>
          <p:cNvPr id="2054" name="Picture 6" descr="http://oslovet.veths.no/bilder/l/MediClip%20Veterinary%20Anatomy%20(4817).jpg"/>
          <p:cNvPicPr>
            <a:picLocks noChangeAspect="1" noChangeArrowheads="1"/>
          </p:cNvPicPr>
          <p:nvPr/>
        </p:nvPicPr>
        <p:blipFill>
          <a:blip r:embed="rId2" cstate="print"/>
          <a:srcRect/>
          <a:stretch>
            <a:fillRect/>
          </a:stretch>
        </p:blipFill>
        <p:spPr bwMode="auto">
          <a:xfrm>
            <a:off x="3643306" y="3071810"/>
            <a:ext cx="2554759" cy="3218996"/>
          </a:xfrm>
          <a:prstGeom prst="rect">
            <a:avLst/>
          </a:prstGeom>
          <a:noFill/>
          <a:effectLst>
            <a:reflection blurRad="6350" stA="52000" endA="300" endPos="35000" dir="5400000" sy="-100000" algn="bl" rotWithShape="0"/>
            <a:softEdge rad="12700"/>
          </a:effectLst>
          <a:scene3d>
            <a:camera prst="perspectiveContrastingRightFacing"/>
            <a:lightRig rig="threePt" dir="t"/>
          </a:scene3d>
          <a:sp3d>
            <a:bevelT w="165100" prst="coolSlant"/>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pic>
        <p:nvPicPr>
          <p:cNvPr id="40962" name="Picture 3" descr="C:\Users\Rita\Desktop\Med Vet Universidade de Évora\4º Ano\Semestre VIII\Deontologia\Trabalho - O Uso de Animais para Aprendizagem nas Universidades\1754-9493-2-16-1-l.jpg"/>
          <p:cNvPicPr>
            <a:picLocks noChangeAspect="1" noChangeArrowheads="1"/>
          </p:cNvPicPr>
          <p:nvPr/>
        </p:nvPicPr>
        <p:blipFill>
          <a:blip r:embed="rId2" cstate="print">
            <a:clrChange>
              <a:clrFrom>
                <a:srgbClr val="FFFFFF"/>
              </a:clrFrom>
              <a:clrTo>
                <a:srgbClr val="FFFFFF">
                  <a:alpha val="0"/>
                </a:srgbClr>
              </a:clrTo>
            </a:clrChange>
            <a:lum contrast="30000"/>
          </a:blip>
          <a:srcRect l="10120" t="11777" r="4926" b="11992"/>
          <a:stretch>
            <a:fillRect/>
          </a:stretch>
        </p:blipFill>
        <p:spPr bwMode="auto">
          <a:xfrm>
            <a:off x="214313" y="1857375"/>
            <a:ext cx="8929687" cy="5000625"/>
          </a:xfrm>
          <a:prstGeom prst="rect">
            <a:avLst/>
          </a:prstGeom>
          <a:noFill/>
          <a:ln w="9525">
            <a:noFill/>
            <a:miter lim="800000"/>
            <a:headEnd/>
            <a:tailEnd/>
          </a:ln>
        </p:spPr>
      </p:pic>
      <p:sp>
        <p:nvSpPr>
          <p:cNvPr id="6" name="Rectângulo 5"/>
          <p:cNvSpPr/>
          <p:nvPr/>
        </p:nvSpPr>
        <p:spPr>
          <a:xfrm>
            <a:off x="214313" y="1428750"/>
            <a:ext cx="8501062" cy="892175"/>
          </a:xfrm>
          <a:prstGeom prst="rect">
            <a:avLst/>
          </a:prstGeom>
        </p:spPr>
        <p:txBody>
          <a:bodyPr>
            <a:spAutoFit/>
          </a:bodyPr>
          <a:lstStyle/>
          <a:p>
            <a:pPr marL="457200" indent="-457200" fontAlgn="auto">
              <a:spcBef>
                <a:spcPts val="0"/>
              </a:spcBef>
              <a:spcAft>
                <a:spcPts val="0"/>
              </a:spcAft>
              <a:buFont typeface="Wingdings" pitchFamily="2" charset="2"/>
              <a:buChar char="q"/>
              <a:defRPr/>
            </a:pPr>
            <a:r>
              <a:rPr lang="pt-PT" sz="2800" b="1" i="1" dirty="0" err="1">
                <a:solidFill>
                  <a:schemeClr val="bg1"/>
                </a:solidFill>
                <a:effectLst>
                  <a:outerShdw blurRad="38100" dist="38100" dir="2700000" algn="tl">
                    <a:srgbClr val="000000">
                      <a:alpha val="43137"/>
                    </a:srgbClr>
                  </a:outerShdw>
                </a:effectLst>
                <a:latin typeface="Cambria" pitchFamily="18" charset="0"/>
              </a:rPr>
              <a:t>LapSim</a:t>
            </a:r>
            <a:r>
              <a:rPr lang="pt-PT" sz="2800" b="1" dirty="0" err="1">
                <a:solidFill>
                  <a:schemeClr val="bg1"/>
                </a:solidFill>
                <a:effectLst>
                  <a:outerShdw blurRad="38100" dist="38100" dir="2700000" algn="tl">
                    <a:srgbClr val="000000">
                      <a:alpha val="43137"/>
                    </a:srgbClr>
                  </a:outerShdw>
                </a:effectLst>
                <a:latin typeface="Cambria" pitchFamily="18" charset="0"/>
              </a:rPr>
              <a:t>®</a:t>
            </a:r>
            <a:r>
              <a:rPr lang="pt-PT" sz="2400" b="1" dirty="0">
                <a:solidFill>
                  <a:schemeClr val="bg1"/>
                </a:solidFill>
                <a:effectLst>
                  <a:outerShdw blurRad="38100" dist="38100" dir="2700000" algn="tl">
                    <a:srgbClr val="000000">
                      <a:alpha val="43137"/>
                    </a:srgbClr>
                  </a:outerShdw>
                </a:effectLst>
                <a:latin typeface="Cambria" pitchFamily="18" charset="0"/>
              </a:rPr>
              <a:t> - </a:t>
            </a:r>
            <a:r>
              <a:rPr lang="pt-PT" sz="2400" b="1" dirty="0" err="1">
                <a:solidFill>
                  <a:schemeClr val="bg1"/>
                </a:solidFill>
                <a:effectLst>
                  <a:outerShdw blurRad="38100" dist="38100" dir="2700000" algn="tl">
                    <a:srgbClr val="000000">
                      <a:alpha val="43137"/>
                    </a:srgbClr>
                  </a:outerShdw>
                </a:effectLst>
                <a:latin typeface="Cambria" pitchFamily="18" charset="0"/>
              </a:rPr>
              <a:t>the</a:t>
            </a:r>
            <a:r>
              <a:rPr lang="pt-PT" sz="2400" b="1" dirty="0">
                <a:solidFill>
                  <a:schemeClr val="bg1"/>
                </a:solidFill>
                <a:effectLst>
                  <a:outerShdw blurRad="38100" dist="38100" dir="2700000" algn="tl">
                    <a:srgbClr val="000000">
                      <a:alpha val="43137"/>
                    </a:srgbClr>
                  </a:outerShdw>
                </a:effectLst>
                <a:latin typeface="Cambria" pitchFamily="18" charset="0"/>
              </a:rPr>
              <a:t> </a:t>
            </a:r>
            <a:r>
              <a:rPr lang="pt-PT" sz="2400" b="1" dirty="0" err="1">
                <a:solidFill>
                  <a:schemeClr val="bg1"/>
                </a:solidFill>
                <a:effectLst>
                  <a:outerShdw blurRad="38100" dist="38100" dir="2700000" algn="tl">
                    <a:srgbClr val="000000">
                      <a:alpha val="43137"/>
                    </a:srgbClr>
                  </a:outerShdw>
                </a:effectLst>
                <a:latin typeface="Cambria" pitchFamily="18" charset="0"/>
              </a:rPr>
              <a:t>Surgical</a:t>
            </a:r>
            <a:r>
              <a:rPr lang="pt-PT" sz="2400" b="1" dirty="0">
                <a:solidFill>
                  <a:schemeClr val="bg1"/>
                </a:solidFill>
                <a:effectLst>
                  <a:outerShdw blurRad="38100" dist="38100" dir="2700000" algn="tl">
                    <a:srgbClr val="000000">
                      <a:alpha val="43137"/>
                    </a:srgbClr>
                  </a:outerShdw>
                </a:effectLst>
                <a:latin typeface="Cambria" pitchFamily="18" charset="0"/>
              </a:rPr>
              <a:t> </a:t>
            </a:r>
            <a:r>
              <a:rPr lang="pt-PT" sz="2400" b="1" dirty="0" err="1">
                <a:solidFill>
                  <a:schemeClr val="bg1"/>
                </a:solidFill>
                <a:effectLst>
                  <a:outerShdw blurRad="38100" dist="38100" dir="2700000" algn="tl">
                    <a:srgbClr val="000000">
                      <a:alpha val="43137"/>
                    </a:srgbClr>
                  </a:outerShdw>
                </a:effectLst>
                <a:latin typeface="Cambria" pitchFamily="18" charset="0"/>
              </a:rPr>
              <a:t>Skills</a:t>
            </a:r>
            <a:r>
              <a:rPr lang="pt-PT" sz="2400" b="1" dirty="0">
                <a:solidFill>
                  <a:schemeClr val="bg1"/>
                </a:solidFill>
                <a:effectLst>
                  <a:outerShdw blurRad="38100" dist="38100" dir="2700000" algn="tl">
                    <a:srgbClr val="000000">
                      <a:alpha val="43137"/>
                    </a:srgbClr>
                  </a:outerShdw>
                </a:effectLst>
                <a:latin typeface="Cambria" pitchFamily="18" charset="0"/>
              </a:rPr>
              <a:t> </a:t>
            </a:r>
            <a:r>
              <a:rPr lang="pt-PT" sz="2400" b="1" dirty="0" err="1">
                <a:solidFill>
                  <a:schemeClr val="bg1"/>
                </a:solidFill>
                <a:effectLst>
                  <a:outerShdw blurRad="38100" dist="38100" dir="2700000" algn="tl">
                    <a:srgbClr val="000000">
                      <a:alpha val="43137"/>
                    </a:srgbClr>
                  </a:outerShdw>
                </a:effectLst>
                <a:latin typeface="Cambria" pitchFamily="18" charset="0"/>
              </a:rPr>
              <a:t>Trainer</a:t>
            </a:r>
            <a:r>
              <a:rPr lang="pt-PT" sz="2400" b="1" dirty="0">
                <a:solidFill>
                  <a:schemeClr val="bg1"/>
                </a:solidFill>
                <a:effectLst>
                  <a:outerShdw blurRad="38100" dist="38100" dir="2700000" algn="tl">
                    <a:srgbClr val="000000">
                      <a:alpha val="43137"/>
                    </a:srgbClr>
                  </a:outerShdw>
                </a:effectLst>
                <a:latin typeface="Cambria" pitchFamily="18" charset="0"/>
              </a:rPr>
              <a:t> </a:t>
            </a:r>
            <a:endParaRPr lang="pt-PT" sz="2400" dirty="0">
              <a:solidFill>
                <a:schemeClr val="bg1"/>
              </a:solidFill>
              <a:latin typeface="Cambria" pitchFamily="18" charset="0"/>
            </a:endParaRPr>
          </a:p>
          <a:p>
            <a:pPr marL="914400" lvl="1" indent="-457200" fontAlgn="auto">
              <a:spcBef>
                <a:spcPts val="0"/>
              </a:spcBef>
              <a:spcAft>
                <a:spcPts val="0"/>
              </a:spcAft>
              <a:buFont typeface="Courier New" pitchFamily="49" charset="0"/>
              <a:buChar char="o"/>
              <a:defRPr/>
            </a:pPr>
            <a:r>
              <a:rPr lang="pt-PT" sz="2400" dirty="0">
                <a:solidFill>
                  <a:schemeClr val="bg1"/>
                </a:solidFill>
                <a:latin typeface="Cambria" pitchFamily="18" charset="0"/>
              </a:rPr>
              <a:t>simulador de cirurgia </a:t>
            </a:r>
            <a:r>
              <a:rPr lang="pt-PT" sz="2400" dirty="0" err="1">
                <a:solidFill>
                  <a:schemeClr val="bg1"/>
                </a:solidFill>
                <a:latin typeface="Cambria" pitchFamily="18" charset="0"/>
              </a:rPr>
              <a:t>laparoscópica</a:t>
            </a:r>
            <a:endParaRPr lang="pt-PT" sz="2400"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4" name="Rectângulo 3"/>
          <p:cNvSpPr/>
          <p:nvPr/>
        </p:nvSpPr>
        <p:spPr>
          <a:xfrm>
            <a:off x="214313" y="1428750"/>
            <a:ext cx="8501062" cy="2370138"/>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800" b="1" i="1" dirty="0">
                <a:solidFill>
                  <a:schemeClr val="bg1"/>
                </a:solidFill>
                <a:effectLst>
                  <a:outerShdw blurRad="38100" dist="38100" dir="2700000" algn="tl">
                    <a:srgbClr val="000000">
                      <a:alpha val="43137"/>
                    </a:srgbClr>
                  </a:outerShdw>
                </a:effectLst>
                <a:latin typeface="Cambria" pitchFamily="18" charset="0"/>
              </a:rPr>
              <a:t>POP </a:t>
            </a:r>
            <a:r>
              <a:rPr lang="pt-PT" sz="2800" b="1" i="1" dirty="0" err="1">
                <a:solidFill>
                  <a:schemeClr val="bg1"/>
                </a:solidFill>
                <a:effectLst>
                  <a:outerShdw blurRad="38100" dist="38100" dir="2700000" algn="tl">
                    <a:srgbClr val="000000">
                      <a:alpha val="43137"/>
                    </a:srgbClr>
                  </a:outerShdw>
                </a:effectLst>
                <a:latin typeface="Cambria" pitchFamily="18" charset="0"/>
              </a:rPr>
              <a:t>Pulsating</a:t>
            </a:r>
            <a:r>
              <a:rPr lang="pt-PT" sz="2800" b="1" i="1" dirty="0">
                <a:solidFill>
                  <a:schemeClr val="bg1"/>
                </a:solidFill>
                <a:effectLst>
                  <a:outerShdw blurRad="38100" dist="38100" dir="2700000" algn="tl">
                    <a:srgbClr val="000000">
                      <a:alpha val="43137"/>
                    </a:srgbClr>
                  </a:outerShdw>
                </a:effectLst>
                <a:latin typeface="Cambria" pitchFamily="18" charset="0"/>
              </a:rPr>
              <a:t> </a:t>
            </a:r>
            <a:r>
              <a:rPr lang="pt-PT" sz="2800" b="1" i="1" dirty="0" err="1">
                <a:solidFill>
                  <a:schemeClr val="bg1"/>
                </a:solidFill>
                <a:effectLst>
                  <a:outerShdw blurRad="38100" dist="38100" dir="2700000" algn="tl">
                    <a:srgbClr val="000000">
                      <a:alpha val="43137"/>
                    </a:srgbClr>
                  </a:outerShdw>
                </a:effectLst>
                <a:latin typeface="Cambria" pitchFamily="18" charset="0"/>
              </a:rPr>
              <a:t>Organ</a:t>
            </a:r>
            <a:r>
              <a:rPr lang="pt-PT" sz="2800" b="1" i="1" dirty="0">
                <a:solidFill>
                  <a:schemeClr val="bg1"/>
                </a:solidFill>
                <a:effectLst>
                  <a:outerShdw blurRad="38100" dist="38100" dir="2700000" algn="tl">
                    <a:srgbClr val="000000">
                      <a:alpha val="43137"/>
                    </a:srgbClr>
                  </a:outerShdw>
                </a:effectLst>
                <a:latin typeface="Cambria" pitchFamily="18" charset="0"/>
              </a:rPr>
              <a:t> </a:t>
            </a:r>
            <a:r>
              <a:rPr lang="pt-PT" sz="2800" b="1" i="1" dirty="0" err="1">
                <a:solidFill>
                  <a:schemeClr val="bg1"/>
                </a:solidFill>
                <a:effectLst>
                  <a:outerShdw blurRad="38100" dist="38100" dir="2700000" algn="tl">
                    <a:srgbClr val="000000">
                      <a:alpha val="43137"/>
                    </a:srgbClr>
                  </a:outerShdw>
                </a:effectLst>
                <a:latin typeface="Cambria" pitchFamily="18" charset="0"/>
              </a:rPr>
              <a:t>Perfusion</a:t>
            </a:r>
            <a:endParaRPr lang="pt-PT" sz="2800" b="1" dirty="0">
              <a:solidFill>
                <a:schemeClr val="bg1"/>
              </a:solidFill>
              <a:effectLst>
                <a:outerShdw blurRad="38100" dist="38100" dir="2700000" algn="tl">
                  <a:srgbClr val="000000">
                    <a:alpha val="43137"/>
                  </a:srgbClr>
                </a:outerShdw>
              </a:effectLst>
              <a:latin typeface="Cambria" pitchFamily="18" charset="0"/>
            </a:endParaRP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órgãos são </a:t>
            </a:r>
            <a:r>
              <a:rPr lang="pt-PT" sz="2400" dirty="0" err="1">
                <a:solidFill>
                  <a:schemeClr val="bg1"/>
                </a:solidFill>
                <a:latin typeface="Cambria" pitchFamily="18" charset="0"/>
              </a:rPr>
              <a:t>perfundidos</a:t>
            </a:r>
            <a:r>
              <a:rPr lang="pt-PT" sz="2400" dirty="0">
                <a:solidFill>
                  <a:schemeClr val="bg1"/>
                </a:solidFill>
                <a:latin typeface="Cambria" pitchFamily="18" charset="0"/>
              </a:rPr>
              <a:t> com corante</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pressão mantida por bomba, reprodução da circulação</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cirurgia abdominal, torácica, </a:t>
            </a:r>
            <a:r>
              <a:rPr lang="pt-PT" sz="2400" dirty="0" err="1">
                <a:solidFill>
                  <a:schemeClr val="bg1"/>
                </a:solidFill>
                <a:latin typeface="Cambria" pitchFamily="18" charset="0"/>
              </a:rPr>
              <a:t>urogenital</a:t>
            </a:r>
            <a:r>
              <a:rPr lang="pt-PT" sz="2400" dirty="0">
                <a:solidFill>
                  <a:schemeClr val="bg1"/>
                </a:solidFill>
                <a:latin typeface="Cambria" pitchFamily="18" charset="0"/>
              </a:rPr>
              <a:t>, ginecológica e vascular.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modelo usado no Hospital </a:t>
            </a:r>
            <a:r>
              <a:rPr lang="pt-PT" sz="2400" dirty="0" err="1">
                <a:solidFill>
                  <a:schemeClr val="bg1"/>
                </a:solidFill>
                <a:latin typeface="Cambria" pitchFamily="18" charset="0"/>
              </a:rPr>
              <a:t>Bregenz</a:t>
            </a:r>
            <a:r>
              <a:rPr lang="pt-PT" sz="2400" dirty="0">
                <a:solidFill>
                  <a:schemeClr val="bg1"/>
                </a:solidFill>
                <a:latin typeface="Cambria" pitchFamily="18" charset="0"/>
              </a:rPr>
              <a:t>, Áustria</a:t>
            </a:r>
          </a:p>
        </p:txBody>
      </p:sp>
      <p:pic>
        <p:nvPicPr>
          <p:cNvPr id="41987" name="Picture 2"/>
          <p:cNvPicPr>
            <a:picLocks noChangeAspect="1" noChangeArrowheads="1"/>
          </p:cNvPicPr>
          <p:nvPr/>
        </p:nvPicPr>
        <p:blipFill>
          <a:blip r:embed="rId2" cstate="print">
            <a:clrChange>
              <a:clrFrom>
                <a:srgbClr val="666666"/>
              </a:clrFrom>
              <a:clrTo>
                <a:srgbClr val="666666">
                  <a:alpha val="0"/>
                </a:srgbClr>
              </a:clrTo>
            </a:clrChange>
            <a:lum contrast="20000"/>
          </a:blip>
          <a:srcRect l="14648" t="41890" r="1563" b="12811"/>
          <a:stretch>
            <a:fillRect/>
          </a:stretch>
        </p:blipFill>
        <p:spPr bwMode="auto">
          <a:xfrm>
            <a:off x="0" y="3768725"/>
            <a:ext cx="9144000" cy="3089275"/>
          </a:xfrm>
          <a:prstGeom prst="rect">
            <a:avLst/>
          </a:prstGeom>
          <a:noFill/>
          <a:ln w="9525">
            <a:noFill/>
            <a:miter lim="800000"/>
            <a:headEnd/>
            <a:tailEnd/>
          </a:ln>
        </p:spPr>
      </p:pic>
      <p:sp>
        <p:nvSpPr>
          <p:cNvPr id="41988" name="Rectângulo 6"/>
          <p:cNvSpPr>
            <a:spLocks noChangeArrowheads="1"/>
          </p:cNvSpPr>
          <p:nvPr/>
        </p:nvSpPr>
        <p:spPr bwMode="auto">
          <a:xfrm>
            <a:off x="71438" y="3929063"/>
            <a:ext cx="1462087" cy="246062"/>
          </a:xfrm>
          <a:prstGeom prst="rect">
            <a:avLst/>
          </a:prstGeom>
          <a:noFill/>
          <a:ln w="9525">
            <a:noFill/>
            <a:miter lim="800000"/>
            <a:headEnd/>
            <a:tailEnd/>
          </a:ln>
        </p:spPr>
        <p:txBody>
          <a:bodyPr wrap="none">
            <a:spAutoFit/>
          </a:bodyPr>
          <a:lstStyle/>
          <a:p>
            <a:r>
              <a:rPr lang="pt-PT" sz="1000">
                <a:latin typeface="Calibri" pitchFamily="34" charset="0"/>
                <a:hlinkClick r:id="rId3"/>
              </a:rPr>
              <a:t>http://www.optimist.at/</a:t>
            </a:r>
            <a:endParaRPr lang="pt-PT" sz="10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4" name="Rectângulo 3"/>
          <p:cNvSpPr/>
          <p:nvPr/>
        </p:nvSpPr>
        <p:spPr>
          <a:xfrm>
            <a:off x="214313" y="1428750"/>
            <a:ext cx="8501062" cy="2370138"/>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800" b="1" i="1" dirty="0">
                <a:solidFill>
                  <a:schemeClr val="bg1"/>
                </a:solidFill>
                <a:effectLst>
                  <a:outerShdw blurRad="38100" dist="38100" dir="2700000" algn="tl">
                    <a:srgbClr val="000000">
                      <a:alpha val="43137"/>
                    </a:srgbClr>
                  </a:outerShdw>
                </a:effectLst>
                <a:latin typeface="Cambria" pitchFamily="18" charset="0"/>
              </a:rPr>
              <a:t>DASIE®</a:t>
            </a:r>
            <a:r>
              <a:rPr lang="pt-PT" sz="2400" b="1" i="1" dirty="0">
                <a:solidFill>
                  <a:schemeClr val="bg1"/>
                </a:solidFill>
                <a:effectLst>
                  <a:outerShdw blurRad="38100" dist="38100" dir="2700000" algn="tl">
                    <a:srgbClr val="000000">
                      <a:alpha val="43137"/>
                    </a:srgbClr>
                  </a:outerShdw>
                </a:effectLst>
                <a:latin typeface="Cambria" pitchFamily="18" charset="0"/>
              </a:rPr>
              <a:t> </a:t>
            </a:r>
            <a:r>
              <a:rPr lang="pt-PT" sz="2400" b="1" i="1" dirty="0" err="1">
                <a:solidFill>
                  <a:schemeClr val="bg1"/>
                </a:solidFill>
                <a:effectLst>
                  <a:outerShdw blurRad="38100" dist="38100" dir="2700000" algn="tl">
                    <a:srgbClr val="000000">
                      <a:alpha val="43137"/>
                    </a:srgbClr>
                  </a:outerShdw>
                </a:effectLst>
                <a:latin typeface="Cambria" pitchFamily="18" charset="0"/>
              </a:rPr>
              <a:t>Dog</a:t>
            </a:r>
            <a:r>
              <a:rPr lang="pt-PT" sz="2400" b="1" i="1" dirty="0">
                <a:solidFill>
                  <a:schemeClr val="bg1"/>
                </a:solidFill>
                <a:effectLst>
                  <a:outerShdw blurRad="38100" dist="38100" dir="2700000" algn="tl">
                    <a:srgbClr val="000000">
                      <a:alpha val="43137"/>
                    </a:srgbClr>
                  </a:outerShdw>
                </a:effectLst>
                <a:latin typeface="Cambria" pitchFamily="18" charset="0"/>
              </a:rPr>
              <a:t> Abdominal </a:t>
            </a:r>
            <a:r>
              <a:rPr lang="pt-PT" sz="2400" b="1" i="1" dirty="0" err="1">
                <a:solidFill>
                  <a:schemeClr val="bg1"/>
                </a:solidFill>
                <a:effectLst>
                  <a:outerShdw blurRad="38100" dist="38100" dir="2700000" algn="tl">
                    <a:srgbClr val="000000">
                      <a:alpha val="43137"/>
                    </a:srgbClr>
                  </a:outerShdw>
                </a:effectLst>
                <a:latin typeface="Cambria" pitchFamily="18" charset="0"/>
              </a:rPr>
              <a:t>Surrogate</a:t>
            </a:r>
            <a:r>
              <a:rPr lang="pt-PT" sz="2400" b="1" i="1" dirty="0">
                <a:solidFill>
                  <a:schemeClr val="bg1"/>
                </a:solidFill>
                <a:effectLst>
                  <a:outerShdw blurRad="38100" dist="38100" dir="2700000" algn="tl">
                    <a:srgbClr val="000000">
                      <a:alpha val="43137"/>
                    </a:srgbClr>
                  </a:outerShdw>
                </a:effectLst>
                <a:latin typeface="Cambria" pitchFamily="18" charset="0"/>
              </a:rPr>
              <a:t> for </a:t>
            </a:r>
            <a:r>
              <a:rPr lang="pt-PT" sz="2400" b="1" i="1" dirty="0" err="1">
                <a:solidFill>
                  <a:schemeClr val="bg1"/>
                </a:solidFill>
                <a:effectLst>
                  <a:outerShdw blurRad="38100" dist="38100" dir="2700000" algn="tl">
                    <a:srgbClr val="000000">
                      <a:alpha val="43137"/>
                    </a:srgbClr>
                  </a:outerShdw>
                </a:effectLst>
                <a:latin typeface="Cambria" pitchFamily="18" charset="0"/>
              </a:rPr>
              <a:t>Instructional</a:t>
            </a:r>
            <a:r>
              <a:rPr lang="pt-PT" sz="2400" b="1" i="1" dirty="0">
                <a:solidFill>
                  <a:schemeClr val="bg1"/>
                </a:solidFill>
                <a:effectLst>
                  <a:outerShdw blurRad="38100" dist="38100" dir="2700000" algn="tl">
                    <a:srgbClr val="000000">
                      <a:alpha val="43137"/>
                    </a:srgbClr>
                  </a:outerShdw>
                </a:effectLst>
                <a:latin typeface="Cambria" pitchFamily="18" charset="0"/>
              </a:rPr>
              <a:t> </a:t>
            </a:r>
            <a:r>
              <a:rPr lang="pt-PT" sz="2400" b="1" i="1" dirty="0" err="1">
                <a:solidFill>
                  <a:schemeClr val="bg1"/>
                </a:solidFill>
                <a:effectLst>
                  <a:outerShdw blurRad="38100" dist="38100" dir="2700000" algn="tl">
                    <a:srgbClr val="000000">
                      <a:alpha val="43137"/>
                    </a:srgbClr>
                  </a:outerShdw>
                </a:effectLst>
                <a:latin typeface="Cambria" pitchFamily="18" charset="0"/>
              </a:rPr>
              <a:t>Exercises</a:t>
            </a:r>
            <a:endParaRPr lang="pt-PT" sz="2400" b="1" i="1" dirty="0">
              <a:solidFill>
                <a:schemeClr val="bg1"/>
              </a:solidFill>
              <a:effectLst>
                <a:outerShdw blurRad="38100" dist="38100" dir="2700000" algn="tl">
                  <a:srgbClr val="000000">
                    <a:alpha val="43137"/>
                  </a:srgbClr>
                </a:outerShdw>
              </a:effectLst>
              <a:latin typeface="Cambria" pitchFamily="18" charset="0"/>
            </a:endParaRP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ensino de técnicas de </a:t>
            </a:r>
            <a:r>
              <a:rPr lang="pt-PT" sz="2400" dirty="0" err="1">
                <a:solidFill>
                  <a:schemeClr val="bg1"/>
                </a:solidFill>
                <a:latin typeface="Cambria" pitchFamily="18" charset="0"/>
              </a:rPr>
              <a:t>assépsia</a:t>
            </a:r>
            <a:r>
              <a:rPr lang="pt-PT" sz="2400" dirty="0">
                <a:solidFill>
                  <a:schemeClr val="bg1"/>
                </a:solidFill>
                <a:latin typeface="Cambria" pitchFamily="18" charset="0"/>
              </a:rPr>
              <a:t>, cirurgia estética, abdominal, instrumentação e sutura.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tecidos das diferentes camadas reforçados - resistência a corte e manutenção de suturas semelhantes à realidade.</a:t>
            </a:r>
          </a:p>
        </p:txBody>
      </p:sp>
      <p:pic>
        <p:nvPicPr>
          <p:cNvPr id="62466" name="Picture 2" descr="http://www.ivsa.org/UserFiles/www.ivsa.org/Image/DASIE%202.jpg"/>
          <p:cNvPicPr>
            <a:picLocks noChangeAspect="1" noChangeArrowheads="1"/>
          </p:cNvPicPr>
          <p:nvPr/>
        </p:nvPicPr>
        <p:blipFill>
          <a:blip r:embed="rId2" cstate="print">
            <a:lum bright="-10000" contrast="40000"/>
          </a:blip>
          <a:srcRect/>
          <a:stretch>
            <a:fillRect/>
          </a:stretch>
        </p:blipFill>
        <p:spPr bwMode="auto">
          <a:xfrm>
            <a:off x="1000100" y="3869916"/>
            <a:ext cx="3357586" cy="2780082"/>
          </a:xfrm>
          <a:prstGeom prst="rect">
            <a:avLst/>
          </a:prstGeom>
          <a:noFill/>
          <a:effectLst>
            <a:outerShdw blurRad="76200" dir="13500000" sy="23000" kx="1200000" algn="br" rotWithShape="0">
              <a:prstClr val="black">
                <a:alpha val="20000"/>
              </a:prstClr>
            </a:outerShdw>
          </a:effectLst>
          <a:scene3d>
            <a:camera prst="perspectiveContrastingRightFacing" fov="1800000">
              <a:rot lat="234476" lon="19513712" rev="255686"/>
            </a:camera>
            <a:lightRig rig="threePt" dir="t"/>
          </a:scene3d>
          <a:sp3d>
            <a:bevelT/>
          </a:sp3d>
        </p:spPr>
      </p:pic>
      <p:pic>
        <p:nvPicPr>
          <p:cNvPr id="62468" name="Picture 4" descr="http://oslovet.veths.no/bilder/l/DASIE%20inside.jpg"/>
          <p:cNvPicPr>
            <a:picLocks noChangeAspect="1" noChangeArrowheads="1"/>
          </p:cNvPicPr>
          <p:nvPr/>
        </p:nvPicPr>
        <p:blipFill>
          <a:blip r:embed="rId3" cstate="print">
            <a:lum contrast="30000"/>
          </a:blip>
          <a:srcRect/>
          <a:stretch>
            <a:fillRect/>
          </a:stretch>
        </p:blipFill>
        <p:spPr bwMode="auto">
          <a:xfrm>
            <a:off x="5214942" y="3857628"/>
            <a:ext cx="3571899" cy="2686069"/>
          </a:xfrm>
          <a:prstGeom prst="rect">
            <a:avLst/>
          </a:prstGeom>
          <a:noFill/>
          <a:effectLst>
            <a:outerShdw blurRad="76200" dir="13500000" sy="23000" kx="1200000" algn="br" rotWithShape="0">
              <a:prstClr val="black">
                <a:alpha val="20000"/>
              </a:prstClr>
            </a:outerShdw>
          </a:effectLst>
          <a:scene3d>
            <a:camera prst="perspectiveContrastingRightFacing">
              <a:rot lat="324354" lon="18945012" rev="210644"/>
            </a:camera>
            <a:lightRig rig="threePt" dir="t"/>
          </a:scene3d>
          <a:sp3d>
            <a:bevelT/>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4" name="Rectângulo 3"/>
          <p:cNvSpPr/>
          <p:nvPr/>
        </p:nvSpPr>
        <p:spPr>
          <a:xfrm>
            <a:off x="214313" y="1428750"/>
            <a:ext cx="8501062" cy="1631950"/>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800" b="1" i="1" dirty="0" err="1">
                <a:solidFill>
                  <a:schemeClr val="bg1"/>
                </a:solidFill>
                <a:effectLst>
                  <a:outerShdw blurRad="38100" dist="38100" dir="2700000" algn="tl">
                    <a:srgbClr val="000000">
                      <a:alpha val="43137"/>
                    </a:srgbClr>
                  </a:outerShdw>
                </a:effectLst>
                <a:latin typeface="Cambria" pitchFamily="18" charset="0"/>
              </a:rPr>
              <a:t>Operationsimulator®</a:t>
            </a:r>
            <a:endParaRPr lang="pt-PT" sz="2400" b="1" i="1" dirty="0">
              <a:solidFill>
                <a:schemeClr val="bg1"/>
              </a:solidFill>
              <a:effectLst>
                <a:outerShdw blurRad="38100" dist="38100" dir="2700000" algn="tl">
                  <a:srgbClr val="000000">
                    <a:alpha val="43137"/>
                  </a:srgbClr>
                </a:outerShdw>
              </a:effectLst>
              <a:latin typeface="Cambria" pitchFamily="18" charset="0"/>
            </a:endParaRP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pedaço de borracha com simulações de artérias e pele de </a:t>
            </a:r>
            <a:r>
              <a:rPr lang="pt-PT" sz="2400" dirty="0" err="1">
                <a:solidFill>
                  <a:schemeClr val="bg1"/>
                </a:solidFill>
                <a:latin typeface="Cambria" pitchFamily="18" charset="0"/>
              </a:rPr>
              <a:t>poliuretano</a:t>
            </a:r>
            <a:r>
              <a:rPr lang="pt-PT" sz="2400" dirty="0">
                <a:solidFill>
                  <a:schemeClr val="bg1"/>
                </a:solidFill>
                <a:latin typeface="Cambria" pitchFamily="18" charset="0"/>
              </a:rPr>
              <a:t> para praticar suturas.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Utilizado na Universidade de Zurique desde 1991.</a:t>
            </a:r>
          </a:p>
        </p:txBody>
      </p:sp>
      <p:pic>
        <p:nvPicPr>
          <p:cNvPr id="44035" name="Picture 4" descr="http://www.enasco.com/prod/images/products/94/AC071096l.jpg"/>
          <p:cNvPicPr>
            <a:picLocks noChangeAspect="1" noChangeArrowheads="1"/>
          </p:cNvPicPr>
          <p:nvPr/>
        </p:nvPicPr>
        <p:blipFill>
          <a:blip r:embed="rId2" cstate="print">
            <a:clrChange>
              <a:clrFrom>
                <a:srgbClr val="FFFFFF"/>
              </a:clrFrom>
              <a:clrTo>
                <a:srgbClr val="FFFFFF">
                  <a:alpha val="0"/>
                </a:srgbClr>
              </a:clrTo>
            </a:clrChange>
            <a:lum contrast="10000"/>
          </a:blip>
          <a:srcRect l="15068" r="14610" b="56886"/>
          <a:stretch>
            <a:fillRect/>
          </a:stretch>
        </p:blipFill>
        <p:spPr bwMode="auto">
          <a:xfrm>
            <a:off x="285750" y="3000375"/>
            <a:ext cx="2643188" cy="1620838"/>
          </a:xfrm>
          <a:prstGeom prst="rect">
            <a:avLst/>
          </a:prstGeom>
          <a:noFill/>
          <a:ln w="9525">
            <a:noFill/>
            <a:miter lim="800000"/>
            <a:headEnd/>
            <a:tailEnd/>
          </a:ln>
        </p:spPr>
      </p:pic>
      <p:pic>
        <p:nvPicPr>
          <p:cNvPr id="44036" name="Picture 4" descr="http://www.enasco.com/prod/images/products/94/AC071096l.jpg"/>
          <p:cNvPicPr>
            <a:picLocks noChangeAspect="1" noChangeArrowheads="1"/>
          </p:cNvPicPr>
          <p:nvPr/>
        </p:nvPicPr>
        <p:blipFill>
          <a:blip r:embed="rId2" cstate="print">
            <a:clrChange>
              <a:clrFrom>
                <a:srgbClr val="FFFFFF"/>
              </a:clrFrom>
              <a:clrTo>
                <a:srgbClr val="FFFFFF">
                  <a:alpha val="0"/>
                </a:srgbClr>
              </a:clrTo>
            </a:clrChange>
            <a:lum contrast="20000"/>
          </a:blip>
          <a:srcRect l="4115" t="45122" r="51996" b="10989"/>
          <a:stretch>
            <a:fillRect/>
          </a:stretch>
        </p:blipFill>
        <p:spPr bwMode="auto">
          <a:xfrm>
            <a:off x="3357563" y="3071813"/>
            <a:ext cx="2214562" cy="2214562"/>
          </a:xfrm>
          <a:prstGeom prst="rect">
            <a:avLst/>
          </a:prstGeom>
          <a:noFill/>
          <a:ln w="9525">
            <a:noFill/>
            <a:miter lim="800000"/>
            <a:headEnd/>
            <a:tailEnd/>
          </a:ln>
        </p:spPr>
      </p:pic>
      <p:pic>
        <p:nvPicPr>
          <p:cNvPr id="44037" name="Picture 4" descr="http://www.enasco.com/prod/images/products/94/AC071096l.jpg"/>
          <p:cNvPicPr>
            <a:picLocks noChangeAspect="1" noChangeArrowheads="1"/>
          </p:cNvPicPr>
          <p:nvPr/>
        </p:nvPicPr>
        <p:blipFill>
          <a:blip r:embed="rId2" cstate="print">
            <a:clrChange>
              <a:clrFrom>
                <a:srgbClr val="FFFFFF"/>
              </a:clrFrom>
              <a:clrTo>
                <a:srgbClr val="FFFFFF">
                  <a:alpha val="0"/>
                </a:srgbClr>
              </a:clrTo>
            </a:clrChange>
            <a:lum contrast="20000"/>
          </a:blip>
          <a:srcRect l="52364" t="46472" r="4083" b="9972"/>
          <a:stretch>
            <a:fillRect/>
          </a:stretch>
        </p:blipFill>
        <p:spPr bwMode="auto">
          <a:xfrm>
            <a:off x="6715125" y="3071813"/>
            <a:ext cx="2214563" cy="2214562"/>
          </a:xfrm>
          <a:prstGeom prst="rect">
            <a:avLst/>
          </a:prstGeom>
          <a:noFill/>
          <a:ln w="9525">
            <a:noFill/>
            <a:miter lim="800000"/>
            <a:headEnd/>
            <a:tailEnd/>
          </a:ln>
        </p:spPr>
      </p:pic>
      <p:pic>
        <p:nvPicPr>
          <p:cNvPr id="44038" name="Picture 6" descr="http://www.buyamag.com/graphics/episiotomy.jpg"/>
          <p:cNvPicPr>
            <a:picLocks noChangeAspect="1" noChangeArrowheads="1"/>
          </p:cNvPicPr>
          <p:nvPr/>
        </p:nvPicPr>
        <p:blipFill>
          <a:blip r:embed="rId3" cstate="print">
            <a:lum contrast="20000"/>
          </a:blip>
          <a:srcRect b="16129"/>
          <a:stretch>
            <a:fillRect/>
          </a:stretch>
        </p:blipFill>
        <p:spPr bwMode="auto">
          <a:xfrm rot="868923">
            <a:off x="4946650" y="4411663"/>
            <a:ext cx="2501900" cy="2168525"/>
          </a:xfrm>
          <a:prstGeom prst="rect">
            <a:avLst/>
          </a:prstGeom>
          <a:noFill/>
          <a:ln w="9525">
            <a:noFill/>
            <a:miter lim="800000"/>
            <a:headEnd/>
            <a:tailEnd/>
          </a:ln>
        </p:spPr>
      </p:pic>
      <p:pic>
        <p:nvPicPr>
          <p:cNvPr id="44039" name="Picture 8" descr="http://img.diytrade.com/cdimg/577087/4715968/0/1195453150/Suture_Training_Pad.jpg"/>
          <p:cNvPicPr>
            <a:picLocks noChangeAspect="1" noChangeArrowheads="1"/>
          </p:cNvPicPr>
          <p:nvPr/>
        </p:nvPicPr>
        <p:blipFill>
          <a:blip r:embed="rId4" cstate="print">
            <a:lum contrast="10000"/>
          </a:blip>
          <a:srcRect l="36562" t="22501" r="2499" b="18750"/>
          <a:stretch>
            <a:fillRect/>
          </a:stretch>
        </p:blipFill>
        <p:spPr bwMode="auto">
          <a:xfrm>
            <a:off x="214313" y="4714875"/>
            <a:ext cx="2732087" cy="197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a:scene3d>
            <a:camera prst="orthographicFront">
              <a:rot lat="600000" lon="0" rev="0"/>
            </a:camera>
            <a:lightRig rig="threePt" dir="t"/>
          </a:scene3d>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3" name="Rectângulo 2"/>
          <p:cNvSpPr/>
          <p:nvPr/>
        </p:nvSpPr>
        <p:spPr>
          <a:xfrm>
            <a:off x="214313" y="1428750"/>
            <a:ext cx="8501062" cy="2370138"/>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800" b="1" i="1" dirty="0" err="1">
                <a:solidFill>
                  <a:schemeClr val="bg1"/>
                </a:solidFill>
                <a:effectLst>
                  <a:outerShdw blurRad="38100" dist="38100" dir="2700000" algn="tl">
                    <a:srgbClr val="000000">
                      <a:alpha val="43137"/>
                    </a:srgbClr>
                  </a:outerShdw>
                </a:effectLst>
                <a:latin typeface="Cambria" pitchFamily="18" charset="0"/>
              </a:rPr>
              <a:t>Sharpoint</a:t>
            </a:r>
            <a:r>
              <a:rPr lang="pt-PT" sz="2800" b="1" i="1" dirty="0">
                <a:solidFill>
                  <a:schemeClr val="bg1"/>
                </a:solidFill>
                <a:effectLst>
                  <a:outerShdw blurRad="38100" dist="38100" dir="2700000" algn="tl">
                    <a:srgbClr val="000000">
                      <a:alpha val="43137"/>
                    </a:srgbClr>
                  </a:outerShdw>
                </a:effectLst>
                <a:latin typeface="Cambria" pitchFamily="18" charset="0"/>
              </a:rPr>
              <a:t> </a:t>
            </a:r>
            <a:r>
              <a:rPr lang="pt-PT" sz="2800" b="1" i="1" dirty="0" err="1">
                <a:solidFill>
                  <a:schemeClr val="bg1"/>
                </a:solidFill>
                <a:effectLst>
                  <a:outerShdw blurRad="38100" dist="38100" dir="2700000" algn="tl">
                    <a:srgbClr val="000000">
                      <a:alpha val="43137"/>
                    </a:srgbClr>
                  </a:outerShdw>
                </a:effectLst>
                <a:latin typeface="Cambria" pitchFamily="18" charset="0"/>
              </a:rPr>
              <a:t>Practice®</a:t>
            </a:r>
            <a:endParaRPr lang="pt-PT" sz="2800" b="1" i="1" dirty="0">
              <a:solidFill>
                <a:schemeClr val="bg1"/>
              </a:solidFill>
              <a:effectLst>
                <a:outerShdw blurRad="38100" dist="38100" dir="2700000" algn="tl">
                  <a:srgbClr val="000000">
                    <a:alpha val="43137"/>
                  </a:srgbClr>
                </a:outerShdw>
              </a:effectLst>
              <a:latin typeface="Cambria" pitchFamily="18" charset="0"/>
            </a:endParaRP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prática de microcirurgia</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artéria e veia paralelas em placa de </a:t>
            </a:r>
            <a:r>
              <a:rPr lang="pt-PT" sz="2400" dirty="0" err="1">
                <a:solidFill>
                  <a:schemeClr val="bg1"/>
                </a:solidFill>
                <a:latin typeface="Cambria" pitchFamily="18" charset="0"/>
              </a:rPr>
              <a:t>Petri</a:t>
            </a:r>
            <a:r>
              <a:rPr lang="pt-PT" sz="2400" dirty="0">
                <a:solidFill>
                  <a:schemeClr val="bg1"/>
                </a:solidFill>
                <a:latin typeface="Cambria" pitchFamily="18" charset="0"/>
              </a:rPr>
              <a:t> - tampa evita desidratação</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bombas garantem circulação a P próxima da realidade.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simulador reutilizável - vantagem em relação ao animal.</a:t>
            </a:r>
          </a:p>
        </p:txBody>
      </p:sp>
      <p:pic>
        <p:nvPicPr>
          <p:cNvPr id="64513" name="Picture 1"/>
          <p:cNvPicPr>
            <a:picLocks noChangeAspect="1" noChangeArrowheads="1"/>
          </p:cNvPicPr>
          <p:nvPr/>
        </p:nvPicPr>
        <p:blipFill>
          <a:blip r:embed="rId2" cstate="print"/>
          <a:srcRect l="21680" t="24375" r="29687" b="26875"/>
          <a:stretch>
            <a:fillRect/>
          </a:stretch>
        </p:blipFill>
        <p:spPr bwMode="auto">
          <a:xfrm>
            <a:off x="2007788" y="3815453"/>
            <a:ext cx="5128424" cy="2899695"/>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perspectiveFront"/>
            <a:lightRig rig="threePt" dir="t"/>
          </a:scene3d>
          <a:sp3d>
            <a:bevelT/>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pic>
        <p:nvPicPr>
          <p:cNvPr id="65538" name="Picture 2" descr="http://monkeyskull.com/wp-content/uploads/2010/03/030510-animal-mannequins.jpg"/>
          <p:cNvPicPr>
            <a:picLocks noChangeAspect="1" noChangeArrowheads="1"/>
          </p:cNvPicPr>
          <p:nvPr/>
        </p:nvPicPr>
        <p:blipFill>
          <a:blip r:embed="rId2" cstate="print">
            <a:lum contrast="20000"/>
          </a:blip>
          <a:srcRect/>
          <a:stretch>
            <a:fillRect/>
          </a:stretch>
        </p:blipFill>
        <p:spPr bwMode="auto">
          <a:xfrm>
            <a:off x="928662" y="1643050"/>
            <a:ext cx="7276674" cy="5214951"/>
          </a:xfrm>
          <a:prstGeom prst="rect">
            <a:avLst/>
          </a:prstGeom>
          <a:noFill/>
          <a:effectLst>
            <a:outerShdw blurRad="76200" dir="13500000" sy="23000" kx="1200000" algn="br" rotWithShape="0">
              <a:prstClr val="black">
                <a:alpha val="20000"/>
              </a:prstClr>
            </a:outerShdw>
            <a:reflection blurRad="6350" stA="50000" endA="300" endPos="38500" dist="50800" dir="5400000" sy="-100000" algn="bl" rotWithShape="0"/>
          </a:effectLst>
          <a:scene3d>
            <a:camera prst="isometricTopUp">
              <a:rot lat="19334821" lon="19923836" rev="2033806"/>
            </a:camera>
            <a:lightRig rig="threePt" dir="t"/>
          </a:scene3d>
          <a:sp3d>
            <a:bevelT/>
          </a:sp3d>
        </p:spPr>
      </p:pic>
      <p:sp>
        <p:nvSpPr>
          <p:cNvPr id="4" name="Rectângulo 3"/>
          <p:cNvSpPr/>
          <p:nvPr/>
        </p:nvSpPr>
        <p:spPr>
          <a:xfrm>
            <a:off x="214313" y="1428750"/>
            <a:ext cx="8501062" cy="523875"/>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800" b="1" i="1" dirty="0">
                <a:solidFill>
                  <a:schemeClr val="bg1"/>
                </a:solidFill>
                <a:effectLst>
                  <a:outerShdw blurRad="38100" dist="38100" dir="2700000" algn="tl">
                    <a:srgbClr val="000000">
                      <a:alpha val="43137"/>
                    </a:srgbClr>
                  </a:outerShdw>
                </a:effectLst>
                <a:latin typeface="Cambria" pitchFamily="18" charset="0"/>
              </a:rPr>
              <a:t>Manequins </a:t>
            </a:r>
            <a:r>
              <a:rPr lang="pt-PT" sz="2800" b="1" i="1" dirty="0" err="1">
                <a:solidFill>
                  <a:schemeClr val="bg1"/>
                </a:solidFill>
                <a:effectLst>
                  <a:outerShdw blurRad="38100" dist="38100" dir="2700000" algn="tl">
                    <a:srgbClr val="000000">
                      <a:alpha val="43137"/>
                    </a:srgbClr>
                  </a:outerShdw>
                </a:effectLst>
                <a:latin typeface="Cambria" pitchFamily="18" charset="0"/>
              </a:rPr>
              <a:t>Rescue</a:t>
            </a:r>
            <a:r>
              <a:rPr lang="pt-PT" sz="2800" b="1" i="1" dirty="0">
                <a:solidFill>
                  <a:schemeClr val="bg1"/>
                </a:solidFill>
                <a:effectLst>
                  <a:outerShdw blurRad="38100" dist="38100" dir="2700000" algn="tl">
                    <a:srgbClr val="000000">
                      <a:alpha val="43137"/>
                    </a:srgbClr>
                  </a:outerShdw>
                </a:effectLst>
                <a:latin typeface="Cambria" pitchFamily="18" charset="0"/>
              </a:rPr>
              <a:t> </a:t>
            </a:r>
            <a:r>
              <a:rPr lang="pt-PT" sz="2800" b="1" i="1" dirty="0" err="1">
                <a:solidFill>
                  <a:schemeClr val="bg1"/>
                </a:solidFill>
                <a:effectLst>
                  <a:outerShdw blurRad="38100" dist="38100" dir="2700000" algn="tl">
                    <a:srgbClr val="000000">
                      <a:alpha val="43137"/>
                    </a:srgbClr>
                  </a:outerShdw>
                </a:effectLst>
                <a:latin typeface="Cambria" pitchFamily="18" charset="0"/>
              </a:rPr>
              <a:t>Critters®</a:t>
            </a:r>
            <a:endParaRPr lang="pt-PT" sz="2800"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pic>
        <p:nvPicPr>
          <p:cNvPr id="66562" name="Picture 2"/>
          <p:cNvPicPr>
            <a:picLocks noChangeAspect="1" noChangeArrowheads="1"/>
          </p:cNvPicPr>
          <p:nvPr/>
        </p:nvPicPr>
        <p:blipFill>
          <a:blip r:embed="rId2" cstate="print">
            <a:lum contrast="20000"/>
          </a:blip>
          <a:srcRect l="49524" t="45937" r="33383" b="26875"/>
          <a:stretch>
            <a:fillRect/>
          </a:stretch>
        </p:blipFill>
        <p:spPr bwMode="auto">
          <a:xfrm>
            <a:off x="-32" y="3657405"/>
            <a:ext cx="2932265" cy="2914867"/>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HeroicExtremeLeftFacing">
              <a:rot lat="449631" lon="1463207" rev="21343152"/>
            </a:camera>
            <a:lightRig rig="threePt" dir="t"/>
          </a:scene3d>
          <a:sp3d>
            <a:bevelT/>
          </a:sp3d>
        </p:spPr>
      </p:pic>
      <p:sp>
        <p:nvSpPr>
          <p:cNvPr id="5" name="Rectângulo 4"/>
          <p:cNvSpPr/>
          <p:nvPr/>
        </p:nvSpPr>
        <p:spPr>
          <a:xfrm>
            <a:off x="214313" y="1428750"/>
            <a:ext cx="8501062" cy="1938338"/>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400" b="1" i="1" dirty="0">
                <a:solidFill>
                  <a:schemeClr val="bg1"/>
                </a:solidFill>
                <a:effectLst>
                  <a:outerShdw blurRad="38100" dist="38100" dir="2700000" algn="tl">
                    <a:srgbClr val="000000">
                      <a:alpha val="43137"/>
                    </a:srgbClr>
                  </a:outerShdw>
                </a:effectLst>
                <a:latin typeface="Cambria" pitchFamily="18" charset="0"/>
              </a:rPr>
              <a:t>“</a:t>
            </a:r>
            <a:r>
              <a:rPr lang="pt-PT" sz="2400" b="1" i="1" dirty="0" err="1">
                <a:solidFill>
                  <a:schemeClr val="bg1"/>
                </a:solidFill>
                <a:effectLst>
                  <a:outerShdw blurRad="38100" dist="38100" dir="2700000" algn="tl">
                    <a:srgbClr val="000000">
                      <a:alpha val="43137"/>
                    </a:srgbClr>
                  </a:outerShdw>
                </a:effectLst>
                <a:latin typeface="Cambria" pitchFamily="18" charset="0"/>
              </a:rPr>
              <a:t>Advanced</a:t>
            </a:r>
            <a:r>
              <a:rPr lang="pt-PT" sz="2400" b="1" i="1" dirty="0">
                <a:solidFill>
                  <a:schemeClr val="bg1"/>
                </a:solidFill>
                <a:effectLst>
                  <a:outerShdw blurRad="38100" dist="38100" dir="2700000" algn="tl">
                    <a:srgbClr val="000000">
                      <a:alpha val="43137"/>
                    </a:srgbClr>
                  </a:outerShdw>
                </a:effectLst>
                <a:latin typeface="Cambria" pitchFamily="18" charset="0"/>
              </a:rPr>
              <a:t> </a:t>
            </a:r>
            <a:r>
              <a:rPr lang="pt-PT" sz="2400" b="1" i="1" dirty="0" err="1">
                <a:solidFill>
                  <a:schemeClr val="bg1"/>
                </a:solidFill>
                <a:effectLst>
                  <a:outerShdw blurRad="38100" dist="38100" dir="2700000" algn="tl">
                    <a:srgbClr val="000000">
                      <a:alpha val="43137"/>
                    </a:srgbClr>
                  </a:outerShdw>
                </a:effectLst>
                <a:latin typeface="Cambria" pitchFamily="18" charset="0"/>
              </a:rPr>
              <a:t>Airway</a:t>
            </a:r>
            <a:r>
              <a:rPr lang="pt-PT" sz="2400" b="1" i="1" dirty="0">
                <a:solidFill>
                  <a:schemeClr val="bg1"/>
                </a:solidFill>
                <a:effectLst>
                  <a:outerShdw blurRad="38100" dist="38100" dir="2700000" algn="tl">
                    <a:srgbClr val="000000">
                      <a:alpha val="43137"/>
                    </a:srgbClr>
                  </a:outerShdw>
                </a:effectLst>
                <a:latin typeface="Cambria" pitchFamily="18" charset="0"/>
              </a:rPr>
              <a:t> </a:t>
            </a:r>
            <a:r>
              <a:rPr lang="pt-PT" sz="2400" b="1" i="1" dirty="0" err="1">
                <a:solidFill>
                  <a:schemeClr val="bg1"/>
                </a:solidFill>
                <a:effectLst>
                  <a:outerShdw blurRad="38100" dist="38100" dir="2700000" algn="tl">
                    <a:srgbClr val="000000">
                      <a:alpha val="43137"/>
                    </a:srgbClr>
                  </a:outerShdw>
                </a:effectLst>
                <a:latin typeface="Cambria" pitchFamily="18" charset="0"/>
              </a:rPr>
              <a:t>Jerry</a:t>
            </a:r>
            <a:r>
              <a:rPr lang="pt-PT" sz="2400" b="1" i="1" dirty="0">
                <a:solidFill>
                  <a:schemeClr val="bg1"/>
                </a:solidFill>
                <a:effectLst>
                  <a:outerShdw blurRad="38100" dist="38100" dir="2700000" algn="tl">
                    <a:srgbClr val="000000">
                      <a:alpha val="43137"/>
                    </a:srgbClr>
                  </a:outerShdw>
                </a:effectLst>
                <a:latin typeface="Cambria" pitchFamily="18" charset="0"/>
              </a:rPr>
              <a:t>”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manequim com representações realísticas da traqueia, esófago e epiglote.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pulmões funcionais para realizar </a:t>
            </a:r>
            <a:r>
              <a:rPr lang="pt-PT" sz="2400" dirty="0" err="1">
                <a:solidFill>
                  <a:schemeClr val="bg1"/>
                </a:solidFill>
                <a:latin typeface="Cambria" pitchFamily="18" charset="0"/>
              </a:rPr>
              <a:t>intubação</a:t>
            </a:r>
            <a:r>
              <a:rPr lang="pt-PT" sz="2400" dirty="0">
                <a:solidFill>
                  <a:schemeClr val="bg1"/>
                </a:solidFill>
                <a:latin typeface="Cambria" pitchFamily="18" charset="0"/>
              </a:rPr>
              <a:t> </a:t>
            </a:r>
            <a:r>
              <a:rPr lang="pt-PT" sz="2400" dirty="0" err="1">
                <a:solidFill>
                  <a:schemeClr val="bg1"/>
                </a:solidFill>
                <a:latin typeface="Cambria" pitchFamily="18" charset="0"/>
              </a:rPr>
              <a:t>endotraqueal</a:t>
            </a:r>
            <a:r>
              <a:rPr lang="pt-PT" sz="2400" dirty="0">
                <a:solidFill>
                  <a:schemeClr val="bg1"/>
                </a:solidFill>
                <a:latin typeface="Cambria" pitchFamily="18" charset="0"/>
              </a:rPr>
              <a:t>, compressões, ventilações, etc.</a:t>
            </a:r>
          </a:p>
        </p:txBody>
      </p:sp>
      <p:pic>
        <p:nvPicPr>
          <p:cNvPr id="66563" name="Picture 3"/>
          <p:cNvPicPr>
            <a:picLocks noChangeAspect="1" noChangeArrowheads="1"/>
          </p:cNvPicPr>
          <p:nvPr/>
        </p:nvPicPr>
        <p:blipFill>
          <a:blip r:embed="rId3" cstate="print"/>
          <a:srcRect l="22086" t="35625" r="64940" b="42812"/>
          <a:stretch>
            <a:fillRect/>
          </a:stretch>
        </p:blipFill>
        <p:spPr bwMode="auto">
          <a:xfrm>
            <a:off x="2807482" y="3643314"/>
            <a:ext cx="2836088" cy="2914868"/>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HeroicExtremeLeftFacing">
              <a:rot lat="449631" lon="1463207" rev="21343152"/>
            </a:camera>
            <a:lightRig rig="threePt" dir="t"/>
          </a:scene3d>
          <a:sp3d>
            <a:bevelT/>
          </a:sp3d>
        </p:spPr>
      </p:pic>
      <p:pic>
        <p:nvPicPr>
          <p:cNvPr id="66564" name="Picture 4"/>
          <p:cNvPicPr>
            <a:picLocks noChangeAspect="1" noChangeArrowheads="1"/>
          </p:cNvPicPr>
          <p:nvPr/>
        </p:nvPicPr>
        <p:blipFill>
          <a:blip r:embed="rId3" cstate="print"/>
          <a:srcRect l="55982" t="36875" r="30184" b="43053"/>
          <a:stretch>
            <a:fillRect/>
          </a:stretch>
        </p:blipFill>
        <p:spPr bwMode="auto">
          <a:xfrm>
            <a:off x="5417620" y="3571876"/>
            <a:ext cx="3229990" cy="2928958"/>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HeroicExtremeLeftFacing">
              <a:rot lat="449631" lon="1463207" rev="21343152"/>
            </a:camera>
            <a:lightRig rig="threePt" dir="t"/>
          </a:scene3d>
          <a:sp3d>
            <a:bevelT/>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3" name="Rectângulo 2"/>
          <p:cNvSpPr/>
          <p:nvPr/>
        </p:nvSpPr>
        <p:spPr>
          <a:xfrm>
            <a:off x="214313" y="1428750"/>
            <a:ext cx="8501062" cy="1200150"/>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400" b="1" i="1" dirty="0">
                <a:solidFill>
                  <a:schemeClr val="bg1"/>
                </a:solidFill>
                <a:effectLst>
                  <a:outerShdw blurRad="38100" dist="38100" dir="2700000" algn="tl">
                    <a:srgbClr val="000000">
                      <a:alpha val="43137"/>
                    </a:srgbClr>
                  </a:outerShdw>
                </a:effectLst>
                <a:latin typeface="Cambria" pitchFamily="18" charset="0"/>
              </a:rPr>
              <a:t>“K-9 </a:t>
            </a:r>
            <a:r>
              <a:rPr lang="pt-PT" sz="2400" b="1" i="1" dirty="0" err="1">
                <a:solidFill>
                  <a:schemeClr val="bg1"/>
                </a:solidFill>
                <a:effectLst>
                  <a:outerShdw blurRad="38100" dist="38100" dir="2700000" algn="tl">
                    <a:srgbClr val="000000">
                      <a:alpha val="43137"/>
                    </a:srgbClr>
                  </a:outerShdw>
                </a:effectLst>
                <a:latin typeface="Cambria" pitchFamily="18" charset="0"/>
              </a:rPr>
              <a:t>Intubation</a:t>
            </a:r>
            <a:r>
              <a:rPr lang="pt-PT" sz="2400" b="1" i="1" dirty="0">
                <a:solidFill>
                  <a:schemeClr val="bg1"/>
                </a:solidFill>
                <a:effectLst>
                  <a:outerShdw blurRad="38100" dist="38100" dir="2700000" algn="tl">
                    <a:srgbClr val="000000">
                      <a:alpha val="43137"/>
                    </a:srgbClr>
                  </a:outerShdw>
                </a:effectLst>
                <a:latin typeface="Cambria" pitchFamily="18" charset="0"/>
              </a:rPr>
              <a:t> </a:t>
            </a:r>
            <a:r>
              <a:rPr lang="pt-PT" sz="2400" b="1" i="1" dirty="0" err="1">
                <a:solidFill>
                  <a:schemeClr val="bg1"/>
                </a:solidFill>
                <a:effectLst>
                  <a:outerShdw blurRad="38100" dist="38100" dir="2700000" algn="tl">
                    <a:srgbClr val="000000">
                      <a:alpha val="43137"/>
                    </a:srgbClr>
                  </a:outerShdw>
                </a:effectLst>
                <a:latin typeface="Cambria" pitchFamily="18" charset="0"/>
              </a:rPr>
              <a:t>Trainer</a:t>
            </a:r>
            <a:r>
              <a:rPr lang="pt-PT" sz="2400" b="1" i="1" dirty="0">
                <a:solidFill>
                  <a:schemeClr val="bg1"/>
                </a:solidFill>
                <a:effectLst>
                  <a:outerShdw blurRad="38100" dist="38100" dir="2700000" algn="tl">
                    <a:srgbClr val="000000">
                      <a:alpha val="43137"/>
                    </a:srgbClr>
                  </a:outerShdw>
                </a:effectLst>
                <a:latin typeface="Cambria" pitchFamily="18" charset="0"/>
              </a:rPr>
              <a:t>”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manequim com traqueia, esófago e epiglote</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treino de </a:t>
            </a:r>
            <a:r>
              <a:rPr lang="pt-PT" sz="2400" dirty="0" err="1">
                <a:solidFill>
                  <a:schemeClr val="bg1"/>
                </a:solidFill>
                <a:latin typeface="Cambria" pitchFamily="18" charset="0"/>
              </a:rPr>
              <a:t>intubação</a:t>
            </a:r>
            <a:r>
              <a:rPr lang="pt-PT" sz="2400" dirty="0">
                <a:solidFill>
                  <a:schemeClr val="bg1"/>
                </a:solidFill>
                <a:latin typeface="Cambria" pitchFamily="18" charset="0"/>
              </a:rPr>
              <a:t> </a:t>
            </a:r>
            <a:r>
              <a:rPr lang="pt-PT" sz="2400" dirty="0" err="1">
                <a:solidFill>
                  <a:schemeClr val="bg1"/>
                </a:solidFill>
                <a:latin typeface="Cambria" pitchFamily="18" charset="0"/>
              </a:rPr>
              <a:t>endotraqueal</a:t>
            </a:r>
            <a:r>
              <a:rPr lang="pt-PT" sz="2400" dirty="0">
                <a:solidFill>
                  <a:schemeClr val="bg1"/>
                </a:solidFill>
                <a:latin typeface="Cambria" pitchFamily="18" charset="0"/>
              </a:rPr>
              <a:t> (sucesso/erro)</a:t>
            </a:r>
          </a:p>
        </p:txBody>
      </p:sp>
      <p:pic>
        <p:nvPicPr>
          <p:cNvPr id="67586" name="Picture 2" descr="http://www.rescuecritters.com/INT.jpg"/>
          <p:cNvPicPr>
            <a:picLocks noChangeAspect="1" noChangeArrowheads="1"/>
          </p:cNvPicPr>
          <p:nvPr/>
        </p:nvPicPr>
        <p:blipFill>
          <a:blip r:embed="rId2" cstate="print">
            <a:lum bright="-10000" contrast="20000"/>
          </a:blip>
          <a:srcRect l="17344" t="18125" r="9531" b="22499"/>
          <a:stretch>
            <a:fillRect/>
          </a:stretch>
        </p:blipFill>
        <p:spPr bwMode="auto">
          <a:xfrm>
            <a:off x="1785918" y="2754918"/>
            <a:ext cx="6143668" cy="3741336"/>
          </a:xfrm>
          <a:prstGeom prst="rect">
            <a:avLst/>
          </a:prstGeom>
          <a:noFill/>
          <a:effectLst>
            <a:outerShdw blurRad="76200" dir="13500000" sy="23000" kx="1200000" algn="br" rotWithShape="0">
              <a:prstClr val="black">
                <a:alpha val="20000"/>
              </a:prstClr>
            </a:outerShdw>
          </a:effectLst>
          <a:scene3d>
            <a:camera prst="perspectiveContrastingRightFacing">
              <a:rot lat="330119" lon="19272556" rev="21542876"/>
            </a:camera>
            <a:lightRig rig="threePt" dir="t"/>
          </a:scene3d>
          <a:sp3d>
            <a:bevelT/>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3" name="Rectângulo 2"/>
          <p:cNvSpPr/>
          <p:nvPr/>
        </p:nvSpPr>
        <p:spPr>
          <a:xfrm>
            <a:off x="214313" y="1428750"/>
            <a:ext cx="8501062" cy="1200150"/>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400" b="1" i="1" dirty="0">
                <a:solidFill>
                  <a:schemeClr val="bg1"/>
                </a:solidFill>
                <a:effectLst>
                  <a:outerShdw blurRad="38100" dist="38100" dir="2700000" algn="tl">
                    <a:srgbClr val="000000">
                      <a:alpha val="43137"/>
                    </a:srgbClr>
                  </a:outerShdw>
                </a:effectLst>
                <a:latin typeface="Cambria" pitchFamily="18" charset="0"/>
              </a:rPr>
              <a:t>“K-9 IV </a:t>
            </a:r>
            <a:r>
              <a:rPr lang="pt-PT" sz="2400" b="1" i="1" dirty="0" err="1">
                <a:solidFill>
                  <a:schemeClr val="bg1"/>
                </a:solidFill>
                <a:effectLst>
                  <a:outerShdw blurRad="38100" dist="38100" dir="2700000" algn="tl">
                    <a:srgbClr val="000000">
                      <a:alpha val="43137"/>
                    </a:srgbClr>
                  </a:outerShdw>
                </a:effectLst>
                <a:latin typeface="Cambria" pitchFamily="18" charset="0"/>
              </a:rPr>
              <a:t>Trainer</a:t>
            </a:r>
            <a:r>
              <a:rPr lang="pt-PT" sz="2400" b="1" i="1" dirty="0">
                <a:solidFill>
                  <a:schemeClr val="bg1"/>
                </a:solidFill>
                <a:effectLst>
                  <a:outerShdw blurRad="38100" dist="38100" dir="2700000" algn="tl">
                    <a:srgbClr val="000000">
                      <a:alpha val="43137"/>
                    </a:srgbClr>
                  </a:outerShdw>
                </a:effectLst>
                <a:latin typeface="Cambria" pitchFamily="18" charset="0"/>
              </a:rPr>
              <a:t>”</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modelo de treino de administrações IV e </a:t>
            </a:r>
            <a:r>
              <a:rPr lang="pt-PT" sz="2400" dirty="0" err="1">
                <a:solidFill>
                  <a:schemeClr val="bg1"/>
                </a:solidFill>
                <a:latin typeface="Cambria" pitchFamily="18" charset="0"/>
              </a:rPr>
              <a:t>cateterizações</a:t>
            </a:r>
            <a:r>
              <a:rPr lang="pt-PT" sz="2400" dirty="0">
                <a:solidFill>
                  <a:schemeClr val="bg1"/>
                </a:solidFill>
                <a:latin typeface="Cambria" pitchFamily="18" charset="0"/>
              </a:rPr>
              <a:t> </a:t>
            </a:r>
          </a:p>
          <a:p>
            <a:pPr marL="914400" lvl="1"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sangue artificial e outros caracteres realísticos.  </a:t>
            </a:r>
          </a:p>
        </p:txBody>
      </p:sp>
      <p:pic>
        <p:nvPicPr>
          <p:cNvPr id="68610" name="Picture 2" descr="http://www.rescuecritters.com/K9%20IV%202010.jpg"/>
          <p:cNvPicPr>
            <a:picLocks noChangeAspect="1" noChangeArrowheads="1"/>
          </p:cNvPicPr>
          <p:nvPr/>
        </p:nvPicPr>
        <p:blipFill>
          <a:blip r:embed="rId2" cstate="print">
            <a:lum contrast="20000"/>
          </a:blip>
          <a:srcRect l="19473" t="15832" r="9135" b="47213"/>
          <a:stretch>
            <a:fillRect/>
          </a:stretch>
        </p:blipFill>
        <p:spPr bwMode="auto">
          <a:xfrm>
            <a:off x="2071670" y="2982316"/>
            <a:ext cx="4929222" cy="3304204"/>
          </a:xfrm>
          <a:prstGeom prst="rect">
            <a:avLst/>
          </a:prstGeom>
          <a:noFill/>
          <a:effectLst>
            <a:reflection blurRad="6350" stA="52000" endA="300" endPos="35000" dir="5400000" sy="-100000" algn="bl" rotWithShape="0"/>
          </a:effectLst>
          <a:scene3d>
            <a:camera prst="orthographicFront">
              <a:rot lat="21064202" lon="404151" rev="20942122"/>
            </a:camera>
            <a:lightRig rig="threePt" dir="t"/>
          </a:scene3d>
          <a:sp3d>
            <a:bevel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Conceitos Básicos</a:t>
            </a:r>
          </a:p>
        </p:txBody>
      </p:sp>
      <p:sp>
        <p:nvSpPr>
          <p:cNvPr id="4" name="CaixaDeTexto 3"/>
          <p:cNvSpPr txBox="1"/>
          <p:nvPr/>
        </p:nvSpPr>
        <p:spPr>
          <a:xfrm>
            <a:off x="214313" y="1428750"/>
            <a:ext cx="8715375" cy="5170488"/>
          </a:xfrm>
          <a:prstGeom prst="rect">
            <a:avLst/>
          </a:prstGeom>
          <a:solidFill>
            <a:srgbClr val="FFFFFF">
              <a:alpha val="40000"/>
            </a:srgbClr>
          </a:solidFill>
        </p:spPr>
        <p:txBody>
          <a:bodyPr>
            <a:spAutoFit/>
          </a:bodyPr>
          <a:lstStyle/>
          <a:p>
            <a:pPr algn="just" fontAlgn="auto">
              <a:spcBef>
                <a:spcPts val="0"/>
              </a:spcBef>
              <a:spcAft>
                <a:spcPts val="0"/>
              </a:spcAft>
              <a:defRPr/>
            </a:pPr>
            <a:r>
              <a:rPr lang="pt-PT" sz="3200" b="1" dirty="0">
                <a:solidFill>
                  <a:srgbClr val="FFFFFF"/>
                </a:solidFill>
                <a:effectLst>
                  <a:outerShdw blurRad="38100" dist="38100" dir="2700000" algn="tl">
                    <a:srgbClr val="000000">
                      <a:alpha val="43137"/>
                    </a:srgbClr>
                  </a:outerShdw>
                </a:effectLst>
                <a:latin typeface="Cambria" pitchFamily="18" charset="0"/>
              </a:rPr>
              <a:t>Experimentação Animal</a:t>
            </a:r>
          </a:p>
          <a:p>
            <a:pPr algn="just" fontAlgn="auto">
              <a:spcBef>
                <a:spcPts val="0"/>
              </a:spcBef>
              <a:spcAft>
                <a:spcPts val="0"/>
              </a:spcAft>
              <a:defRPr/>
            </a:pPr>
            <a:endParaRPr lang="pt-PT" sz="1400" b="1" dirty="0">
              <a:solidFill>
                <a:srgbClr val="FFFFFF"/>
              </a:solidFill>
              <a:effectLst>
                <a:outerShdw blurRad="38100" dist="38100" dir="2700000" algn="tl">
                  <a:srgbClr val="000000">
                    <a:alpha val="43137"/>
                  </a:srgbClr>
                </a:outerShdw>
              </a:effectLst>
              <a:latin typeface="Cambria" pitchFamily="18" charset="0"/>
            </a:endParaRPr>
          </a:p>
          <a:p>
            <a:pPr algn="just" fontAlgn="auto">
              <a:spcBef>
                <a:spcPts val="0"/>
              </a:spcBef>
              <a:spcAft>
                <a:spcPts val="0"/>
              </a:spcAft>
              <a:defRPr/>
            </a:pPr>
            <a:r>
              <a:rPr lang="pt-PT" sz="2400" i="1" dirty="0">
                <a:solidFill>
                  <a:schemeClr val="tx1">
                    <a:lumMod val="95000"/>
                    <a:lumOff val="5000"/>
                  </a:schemeClr>
                </a:solidFill>
                <a:latin typeface="Cambria" pitchFamily="18" charset="0"/>
              </a:rPr>
              <a:t>Toda e qualquer prática que utilize animais para fins científicos (pesquisa) ou didácticos</a:t>
            </a:r>
          </a:p>
          <a:p>
            <a:pPr algn="just" fontAlgn="auto">
              <a:spcBef>
                <a:spcPts val="0"/>
              </a:spcBef>
              <a:spcAft>
                <a:spcPts val="0"/>
              </a:spcAft>
              <a:defRPr/>
            </a:pPr>
            <a:endParaRPr lang="pt-PT" sz="1400" dirty="0">
              <a:solidFill>
                <a:schemeClr val="tx1">
                  <a:lumMod val="95000"/>
                  <a:lumOff val="5000"/>
                </a:schemeClr>
              </a:solidFill>
              <a:latin typeface="Cambria" pitchFamily="18" charset="0"/>
            </a:endParaRPr>
          </a:p>
          <a:p>
            <a:pPr algn="just" fontAlgn="auto">
              <a:spcBef>
                <a:spcPts val="0"/>
              </a:spcBef>
              <a:spcAft>
                <a:spcPts val="0"/>
              </a:spcAft>
              <a:defRPr/>
            </a:pPr>
            <a:endParaRPr lang="pt-PT" sz="1400" dirty="0">
              <a:solidFill>
                <a:schemeClr val="tx1">
                  <a:lumMod val="95000"/>
                  <a:lumOff val="5000"/>
                </a:schemeClr>
              </a:solidFill>
              <a:latin typeface="Cambria" pitchFamily="18" charset="0"/>
            </a:endParaRPr>
          </a:p>
          <a:p>
            <a:pPr algn="just" fontAlgn="auto">
              <a:spcBef>
                <a:spcPts val="0"/>
              </a:spcBef>
              <a:spcAft>
                <a:spcPts val="0"/>
              </a:spcAft>
              <a:defRPr/>
            </a:pPr>
            <a:r>
              <a:rPr lang="pt-PT" sz="2400" dirty="0">
                <a:solidFill>
                  <a:schemeClr val="tx1">
                    <a:lumMod val="95000"/>
                    <a:lumOff val="5000"/>
                  </a:schemeClr>
                </a:solidFill>
                <a:latin typeface="Cambria" pitchFamily="18" charset="0"/>
              </a:rPr>
              <a:t>Envolve </a:t>
            </a:r>
            <a:r>
              <a:rPr lang="pt-PT" sz="2400" b="1" dirty="0">
                <a:solidFill>
                  <a:schemeClr val="tx1">
                    <a:lumMod val="95000"/>
                    <a:lumOff val="5000"/>
                  </a:schemeClr>
                </a:solidFill>
                <a:latin typeface="Cambria" pitchFamily="18" charset="0"/>
              </a:rPr>
              <a:t>testes</a:t>
            </a:r>
            <a:r>
              <a:rPr lang="pt-PT" sz="2400" dirty="0">
                <a:solidFill>
                  <a:schemeClr val="tx1">
                    <a:lumMod val="95000"/>
                    <a:lumOff val="5000"/>
                  </a:schemeClr>
                </a:solidFill>
                <a:latin typeface="Cambria" pitchFamily="18" charset="0"/>
              </a:rPr>
              <a:t> neurológicos, oculares, </a:t>
            </a:r>
          </a:p>
          <a:p>
            <a:pPr algn="just" fontAlgn="auto">
              <a:spcBef>
                <a:spcPts val="0"/>
              </a:spcBef>
              <a:spcAft>
                <a:spcPts val="0"/>
              </a:spcAft>
              <a:defRPr/>
            </a:pPr>
            <a:r>
              <a:rPr lang="pt-PT" sz="2400" dirty="0">
                <a:solidFill>
                  <a:schemeClr val="tx1">
                    <a:lumMod val="95000"/>
                    <a:lumOff val="5000"/>
                  </a:schemeClr>
                </a:solidFill>
                <a:latin typeface="Cambria" pitchFamily="18" charset="0"/>
              </a:rPr>
              <a:t>cutâneos, bélicos, …</a:t>
            </a:r>
          </a:p>
          <a:p>
            <a:pPr algn="just" fontAlgn="auto">
              <a:spcBef>
                <a:spcPts val="0"/>
              </a:spcBef>
              <a:spcAft>
                <a:spcPts val="0"/>
              </a:spcAft>
              <a:defRPr/>
            </a:pPr>
            <a:endParaRPr lang="pt-PT" dirty="0">
              <a:solidFill>
                <a:schemeClr val="tx1">
                  <a:lumMod val="95000"/>
                  <a:lumOff val="5000"/>
                </a:schemeClr>
              </a:solidFill>
              <a:latin typeface="Cambria" pitchFamily="18" charset="0"/>
            </a:endParaRPr>
          </a:p>
          <a:p>
            <a:pPr algn="just" fontAlgn="auto">
              <a:spcBef>
                <a:spcPts val="0"/>
              </a:spcBef>
              <a:spcAft>
                <a:spcPts val="0"/>
              </a:spcAft>
              <a:defRPr/>
            </a:pPr>
            <a:endParaRPr lang="pt-PT" dirty="0">
              <a:solidFill>
                <a:schemeClr val="tx1">
                  <a:lumMod val="95000"/>
                  <a:lumOff val="5000"/>
                </a:schemeClr>
              </a:solidFill>
              <a:latin typeface="Cambria" pitchFamily="18" charset="0"/>
            </a:endParaRPr>
          </a:p>
          <a:p>
            <a:pPr algn="just" fontAlgn="auto">
              <a:spcBef>
                <a:spcPts val="0"/>
              </a:spcBef>
              <a:spcAft>
                <a:spcPts val="0"/>
              </a:spcAft>
              <a:defRPr/>
            </a:pPr>
            <a:r>
              <a:rPr lang="pt-PT" sz="2400" b="1" dirty="0">
                <a:solidFill>
                  <a:schemeClr val="accent1">
                    <a:lumMod val="50000"/>
                  </a:schemeClr>
                </a:solidFill>
                <a:effectLst>
                  <a:outerShdw blurRad="38100" dist="38100" dir="2700000" algn="tl">
                    <a:srgbClr val="000000">
                      <a:alpha val="43137"/>
                    </a:srgbClr>
                  </a:outerShdw>
                </a:effectLst>
                <a:latin typeface="Cambria" pitchFamily="18" charset="0"/>
              </a:rPr>
              <a:t>Dissecção</a:t>
            </a:r>
            <a:r>
              <a:rPr lang="pt-PT" sz="2400" dirty="0">
                <a:solidFill>
                  <a:schemeClr val="tx1">
                    <a:lumMod val="95000"/>
                    <a:lumOff val="5000"/>
                  </a:schemeClr>
                </a:solidFill>
                <a:latin typeface="Cambria" pitchFamily="18" charset="0"/>
              </a:rPr>
              <a:t> (secção de partes do corpo e </a:t>
            </a:r>
          </a:p>
          <a:p>
            <a:pPr algn="just" fontAlgn="auto">
              <a:spcBef>
                <a:spcPts val="0"/>
              </a:spcBef>
              <a:spcAft>
                <a:spcPts val="0"/>
              </a:spcAft>
              <a:defRPr/>
            </a:pPr>
            <a:r>
              <a:rPr lang="pt-PT" sz="2400" dirty="0">
                <a:solidFill>
                  <a:schemeClr val="tx1">
                    <a:lumMod val="95000"/>
                    <a:lumOff val="5000"/>
                  </a:schemeClr>
                </a:solidFill>
                <a:latin typeface="Cambria" pitchFamily="18" charset="0"/>
              </a:rPr>
              <a:t>órgãos de animais mortos para o estudo da sua anatomia)</a:t>
            </a:r>
          </a:p>
          <a:p>
            <a:pPr algn="just" fontAlgn="auto">
              <a:spcBef>
                <a:spcPts val="0"/>
              </a:spcBef>
              <a:spcAft>
                <a:spcPts val="0"/>
              </a:spcAft>
              <a:defRPr/>
            </a:pPr>
            <a:endParaRPr lang="pt-PT" sz="1400" dirty="0">
              <a:solidFill>
                <a:schemeClr val="tx1">
                  <a:lumMod val="95000"/>
                  <a:lumOff val="5000"/>
                </a:schemeClr>
              </a:solidFill>
              <a:latin typeface="Cambria" pitchFamily="18" charset="0"/>
            </a:endParaRPr>
          </a:p>
          <a:p>
            <a:pPr algn="just" fontAlgn="auto">
              <a:spcBef>
                <a:spcPts val="0"/>
              </a:spcBef>
              <a:spcAft>
                <a:spcPts val="0"/>
              </a:spcAft>
              <a:defRPr/>
            </a:pPr>
            <a:endParaRPr lang="pt-PT" sz="1400" dirty="0">
              <a:solidFill>
                <a:schemeClr val="tx1">
                  <a:lumMod val="95000"/>
                  <a:lumOff val="5000"/>
                </a:schemeClr>
              </a:solidFill>
              <a:latin typeface="Cambria" pitchFamily="18" charset="0"/>
            </a:endParaRPr>
          </a:p>
          <a:p>
            <a:pPr algn="just" fontAlgn="auto">
              <a:spcBef>
                <a:spcPts val="0"/>
              </a:spcBef>
              <a:spcAft>
                <a:spcPts val="0"/>
              </a:spcAft>
              <a:defRPr/>
            </a:pPr>
            <a:r>
              <a:rPr lang="pt-PT" sz="2400" b="1" dirty="0">
                <a:solidFill>
                  <a:schemeClr val="accent1">
                    <a:lumMod val="50000"/>
                  </a:schemeClr>
                </a:solidFill>
                <a:effectLst>
                  <a:outerShdw blurRad="38100" dist="38100" dir="2700000" algn="tl">
                    <a:srgbClr val="000000">
                      <a:alpha val="43137"/>
                    </a:srgbClr>
                  </a:outerShdw>
                </a:effectLst>
                <a:latin typeface="Cambria" pitchFamily="18" charset="0"/>
              </a:rPr>
              <a:t>Vivissecção</a:t>
            </a:r>
            <a:r>
              <a:rPr lang="pt-PT" sz="2400" dirty="0">
                <a:solidFill>
                  <a:schemeClr val="tx1">
                    <a:lumMod val="95000"/>
                    <a:lumOff val="5000"/>
                  </a:schemeClr>
                </a:solidFill>
                <a:latin typeface="Cambria" pitchFamily="18" charset="0"/>
              </a:rPr>
              <a:t> (realização de intervenções em animais vivos, anestesiados ou não (</a:t>
            </a:r>
            <a:r>
              <a:rPr lang="pt-PT" sz="2400" dirty="0" err="1">
                <a:solidFill>
                  <a:schemeClr val="tx1">
                    <a:lumMod val="95000"/>
                    <a:lumOff val="5000"/>
                  </a:schemeClr>
                </a:solidFill>
                <a:latin typeface="Cambria" pitchFamily="18" charset="0"/>
              </a:rPr>
              <a:t>vivi=vivo</a:t>
            </a:r>
            <a:r>
              <a:rPr lang="pt-PT" sz="2400" dirty="0">
                <a:solidFill>
                  <a:schemeClr val="tx1">
                    <a:lumMod val="95000"/>
                    <a:lumOff val="5000"/>
                  </a:schemeClr>
                </a:solidFill>
                <a:latin typeface="Cambria" pitchFamily="18" charset="0"/>
              </a:rPr>
              <a:t>; </a:t>
            </a:r>
            <a:r>
              <a:rPr lang="pt-PT" sz="2400" dirty="0" err="1">
                <a:solidFill>
                  <a:schemeClr val="tx1">
                    <a:lumMod val="95000"/>
                    <a:lumOff val="5000"/>
                  </a:schemeClr>
                </a:solidFill>
                <a:latin typeface="Cambria" pitchFamily="18" charset="0"/>
              </a:rPr>
              <a:t>secção=cortar</a:t>
            </a:r>
            <a:r>
              <a:rPr lang="pt-PT" sz="2400" dirty="0">
                <a:solidFill>
                  <a:schemeClr val="tx1">
                    <a:lumMod val="95000"/>
                    <a:lumOff val="5000"/>
                  </a:schemeClr>
                </a:solidFill>
                <a:latin typeface="Cambria" pitchFamily="18" charset="0"/>
              </a:rPr>
              <a:t>)</a:t>
            </a:r>
          </a:p>
        </p:txBody>
      </p:sp>
      <p:pic>
        <p:nvPicPr>
          <p:cNvPr id="50178" name="Picture 2" descr="http://upload.wikimedia.org/wikipedia/commons/0/00/Frog_vivisection.jpg"/>
          <p:cNvPicPr>
            <a:picLocks noChangeAspect="1" noChangeArrowheads="1"/>
          </p:cNvPicPr>
          <p:nvPr/>
        </p:nvPicPr>
        <p:blipFill>
          <a:blip r:embed="rId2" cstate="print">
            <a:lum contrast="20000"/>
          </a:blip>
          <a:srcRect/>
          <a:stretch>
            <a:fillRect/>
          </a:stretch>
        </p:blipFill>
        <p:spPr bwMode="auto">
          <a:xfrm>
            <a:off x="6643702" y="2792907"/>
            <a:ext cx="1852173" cy="2064853"/>
          </a:xfrm>
          <a:prstGeom prst="rect">
            <a:avLst/>
          </a:prstGeom>
          <a:noFill/>
          <a:effectLst>
            <a:outerShdw blurRad="76200" dir="13500000" sy="23000" kx="1200000" algn="br" rotWithShape="0">
              <a:prstClr val="black">
                <a:alpha val="20000"/>
              </a:prstClr>
            </a:outerShdw>
          </a:effectLst>
          <a:scene3d>
            <a:camera prst="perspectiveRight">
              <a:rot lat="346560" lon="20155314" rev="574543"/>
            </a:camera>
            <a:lightRig rig="threePt" dir="t"/>
          </a:scene3d>
          <a:sp3d>
            <a:bevelT prst="angle"/>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3" name="Rectângulo 2"/>
          <p:cNvSpPr/>
          <p:nvPr/>
        </p:nvSpPr>
        <p:spPr>
          <a:xfrm>
            <a:off x="214313" y="1428750"/>
            <a:ext cx="8501062" cy="3478213"/>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800" b="1" i="1" dirty="0">
                <a:solidFill>
                  <a:schemeClr val="bg1"/>
                </a:solidFill>
                <a:effectLst>
                  <a:outerShdw blurRad="38100" dist="38100" dir="2700000" algn="tl">
                    <a:srgbClr val="000000">
                      <a:alpha val="43137"/>
                    </a:srgbClr>
                  </a:outerShdw>
                </a:effectLst>
                <a:latin typeface="Cambria" pitchFamily="18" charset="0"/>
              </a:rPr>
              <a:t>Vídeos Didácticos</a:t>
            </a:r>
            <a:r>
              <a:rPr lang="pt-PT" sz="2400" b="1" i="1" dirty="0">
                <a:solidFill>
                  <a:schemeClr val="bg1"/>
                </a:solidFill>
                <a:effectLst>
                  <a:outerShdw blurRad="38100" dist="38100" dir="2700000" algn="tl">
                    <a:srgbClr val="000000">
                      <a:alpha val="43137"/>
                    </a:srgbClr>
                  </a:outerShdw>
                </a:effectLst>
                <a:latin typeface="Cambria" pitchFamily="18" charset="0"/>
              </a:rPr>
              <a:t>      -     </a:t>
            </a:r>
            <a:r>
              <a:rPr lang="pt-PT" sz="2400" b="1" dirty="0" err="1">
                <a:solidFill>
                  <a:schemeClr val="bg1"/>
                </a:solidFill>
                <a:latin typeface="Cambria" pitchFamily="18" charset="0"/>
              </a:rPr>
              <a:t>www.calf.vetmed.ucdavis.edu</a:t>
            </a:r>
            <a:endParaRPr lang="pt-PT" sz="2400" b="1" i="1" dirty="0">
              <a:solidFill>
                <a:schemeClr val="bg1"/>
              </a:solidFill>
              <a:effectLst>
                <a:outerShdw blurRad="38100" dist="38100" dir="2700000" algn="tl">
                  <a:srgbClr val="000000">
                    <a:alpha val="43137"/>
                  </a:srgbClr>
                </a:outerShdw>
              </a:effectLst>
              <a:latin typeface="Cambria" pitchFamily="18" charset="0"/>
            </a:endParaRPr>
          </a:p>
          <a:p>
            <a:pPr marL="914400" lvl="1" indent="-457200" algn="just" fontAlgn="auto">
              <a:spcBef>
                <a:spcPts val="0"/>
              </a:spcBef>
              <a:spcAft>
                <a:spcPts val="0"/>
              </a:spcAft>
              <a:buFont typeface="Wingdings" pitchFamily="2" charset="2"/>
              <a:buChar char="§"/>
              <a:defRPr/>
            </a:pPr>
            <a:endParaRPr lang="pt-PT" sz="2400" i="1" dirty="0">
              <a:solidFill>
                <a:schemeClr val="bg1"/>
              </a:solidFill>
              <a:latin typeface="Cambria" pitchFamily="18" charset="0"/>
            </a:endParaRPr>
          </a:p>
          <a:p>
            <a:pPr marL="914400" lvl="1" indent="-457200" algn="just" fontAlgn="auto">
              <a:spcBef>
                <a:spcPts val="0"/>
              </a:spcBef>
              <a:spcAft>
                <a:spcPts val="0"/>
              </a:spcAft>
              <a:buFont typeface="Courier New" pitchFamily="49" charset="0"/>
              <a:buChar char="o"/>
              <a:defRPr/>
            </a:pPr>
            <a:r>
              <a:rPr lang="pt-PT" sz="2400" i="1" dirty="0" err="1">
                <a:solidFill>
                  <a:schemeClr val="bg1"/>
                </a:solidFill>
                <a:latin typeface="Cambria" pitchFamily="18" charset="0"/>
              </a:rPr>
              <a:t>Catetherization</a:t>
            </a:r>
            <a:r>
              <a:rPr lang="pt-PT" sz="2400" i="1" dirty="0">
                <a:solidFill>
                  <a:schemeClr val="bg1"/>
                </a:solidFill>
                <a:latin typeface="Cambria" pitchFamily="18" charset="0"/>
              </a:rPr>
              <a:t> </a:t>
            </a:r>
            <a:r>
              <a:rPr lang="pt-PT" sz="2400" i="1" dirty="0" err="1">
                <a:solidFill>
                  <a:schemeClr val="bg1"/>
                </a:solidFill>
                <a:latin typeface="Cambria" pitchFamily="18" charset="0"/>
              </a:rPr>
              <a:t>Technique</a:t>
            </a:r>
            <a:r>
              <a:rPr lang="pt-PT" sz="2400" i="1" dirty="0">
                <a:solidFill>
                  <a:schemeClr val="bg1"/>
                </a:solidFill>
                <a:latin typeface="Cambria" pitchFamily="18" charset="0"/>
              </a:rPr>
              <a:t> </a:t>
            </a:r>
            <a:r>
              <a:rPr lang="pt-PT" sz="2400" i="1" dirty="0" err="1">
                <a:solidFill>
                  <a:schemeClr val="bg1"/>
                </a:solidFill>
                <a:latin typeface="Cambria" pitchFamily="18" charset="0"/>
              </a:rPr>
              <a:t>Venous</a:t>
            </a:r>
            <a:r>
              <a:rPr lang="pt-PT" sz="2400" i="1" dirty="0">
                <a:solidFill>
                  <a:schemeClr val="bg1"/>
                </a:solidFill>
                <a:latin typeface="Cambria" pitchFamily="18" charset="0"/>
              </a:rPr>
              <a:t> </a:t>
            </a:r>
            <a:r>
              <a:rPr lang="pt-PT" sz="2400" i="1" dirty="0" err="1">
                <a:solidFill>
                  <a:schemeClr val="bg1"/>
                </a:solidFill>
                <a:latin typeface="Cambria" pitchFamily="18" charset="0"/>
              </a:rPr>
              <a:t>and</a:t>
            </a:r>
            <a:r>
              <a:rPr lang="pt-PT" sz="2400" i="1" dirty="0">
                <a:solidFill>
                  <a:schemeClr val="bg1"/>
                </a:solidFill>
                <a:latin typeface="Cambria" pitchFamily="18" charset="0"/>
              </a:rPr>
              <a:t> Arterial </a:t>
            </a:r>
            <a:r>
              <a:rPr lang="pt-PT" sz="2400" i="1" dirty="0" err="1">
                <a:solidFill>
                  <a:schemeClr val="bg1"/>
                </a:solidFill>
                <a:latin typeface="Cambria" pitchFamily="18" charset="0"/>
              </a:rPr>
              <a:t>video</a:t>
            </a:r>
            <a:endParaRPr lang="pt-PT" sz="2400" i="1" dirty="0">
              <a:solidFill>
                <a:schemeClr val="bg1"/>
              </a:solidFill>
              <a:latin typeface="Cambria" pitchFamily="18" charset="0"/>
            </a:endParaRPr>
          </a:p>
          <a:p>
            <a:pPr marL="914400" lvl="1" indent="-457200" algn="just" fontAlgn="auto">
              <a:spcBef>
                <a:spcPts val="0"/>
              </a:spcBef>
              <a:spcAft>
                <a:spcPts val="0"/>
              </a:spcAft>
              <a:buFont typeface="Courier New" pitchFamily="49" charset="0"/>
              <a:buChar char="o"/>
              <a:defRPr/>
            </a:pPr>
            <a:endParaRPr lang="pt-PT" sz="2400" i="1" dirty="0">
              <a:solidFill>
                <a:schemeClr val="bg1"/>
              </a:solidFill>
              <a:latin typeface="Cambria" pitchFamily="18" charset="0"/>
            </a:endParaRPr>
          </a:p>
          <a:p>
            <a:pPr marL="914400" lvl="1" indent="-457200" algn="just" fontAlgn="auto">
              <a:spcBef>
                <a:spcPts val="0"/>
              </a:spcBef>
              <a:spcAft>
                <a:spcPts val="0"/>
              </a:spcAft>
              <a:buFont typeface="Courier New" pitchFamily="49" charset="0"/>
              <a:buChar char="o"/>
              <a:defRPr/>
            </a:pPr>
            <a:r>
              <a:rPr lang="en-US" sz="2400" i="1" dirty="0">
                <a:solidFill>
                  <a:schemeClr val="bg1"/>
                </a:solidFill>
                <a:latin typeface="Cambria" pitchFamily="18" charset="0"/>
              </a:rPr>
              <a:t>Small Animal Bandaging Technique video</a:t>
            </a:r>
          </a:p>
          <a:p>
            <a:pPr marL="914400" lvl="1" indent="-457200" algn="just" fontAlgn="auto">
              <a:spcBef>
                <a:spcPts val="0"/>
              </a:spcBef>
              <a:spcAft>
                <a:spcPts val="0"/>
              </a:spcAft>
              <a:buFont typeface="Courier New" pitchFamily="49" charset="0"/>
              <a:buChar char="o"/>
              <a:defRPr/>
            </a:pPr>
            <a:endParaRPr lang="en-US" sz="2400" i="1" dirty="0">
              <a:solidFill>
                <a:schemeClr val="bg1"/>
              </a:solidFill>
              <a:latin typeface="Cambria" pitchFamily="18" charset="0"/>
            </a:endParaRPr>
          </a:p>
          <a:p>
            <a:pPr marL="914400" lvl="1" indent="-457200" algn="just" fontAlgn="auto">
              <a:spcBef>
                <a:spcPts val="0"/>
              </a:spcBef>
              <a:spcAft>
                <a:spcPts val="0"/>
              </a:spcAft>
              <a:buFont typeface="Courier New" pitchFamily="49" charset="0"/>
              <a:buChar char="o"/>
              <a:defRPr/>
            </a:pPr>
            <a:r>
              <a:rPr lang="pt-PT" sz="2400" i="1" dirty="0" err="1">
                <a:solidFill>
                  <a:schemeClr val="bg1"/>
                </a:solidFill>
                <a:latin typeface="Cambria" pitchFamily="18" charset="0"/>
              </a:rPr>
              <a:t>Exploratory</a:t>
            </a:r>
            <a:r>
              <a:rPr lang="pt-PT" sz="2400" i="1" dirty="0">
                <a:solidFill>
                  <a:schemeClr val="bg1"/>
                </a:solidFill>
                <a:latin typeface="Cambria" pitchFamily="18" charset="0"/>
              </a:rPr>
              <a:t> </a:t>
            </a:r>
            <a:r>
              <a:rPr lang="pt-PT" sz="2400" i="1" dirty="0" err="1">
                <a:solidFill>
                  <a:schemeClr val="bg1"/>
                </a:solidFill>
                <a:latin typeface="Cambria" pitchFamily="18" charset="0"/>
              </a:rPr>
              <a:t>Celiotomy</a:t>
            </a:r>
            <a:r>
              <a:rPr lang="pt-PT" sz="2400" i="1" dirty="0">
                <a:solidFill>
                  <a:schemeClr val="bg1"/>
                </a:solidFill>
                <a:latin typeface="Cambria" pitchFamily="18" charset="0"/>
              </a:rPr>
              <a:t> </a:t>
            </a:r>
            <a:r>
              <a:rPr lang="pt-PT" sz="2400" i="1" dirty="0" err="1">
                <a:solidFill>
                  <a:schemeClr val="bg1"/>
                </a:solidFill>
                <a:latin typeface="Cambria" pitchFamily="18" charset="0"/>
              </a:rPr>
              <a:t>video</a:t>
            </a:r>
            <a:endParaRPr lang="pt-PT" sz="2400" i="1" dirty="0">
              <a:solidFill>
                <a:schemeClr val="bg1"/>
              </a:solidFill>
              <a:latin typeface="Cambria" pitchFamily="18" charset="0"/>
            </a:endParaRPr>
          </a:p>
          <a:p>
            <a:pPr marL="914400" lvl="1" indent="-457200" algn="just" fontAlgn="auto">
              <a:spcBef>
                <a:spcPts val="0"/>
              </a:spcBef>
              <a:spcAft>
                <a:spcPts val="0"/>
              </a:spcAft>
              <a:buFont typeface="Courier New" pitchFamily="49" charset="0"/>
              <a:buChar char="o"/>
              <a:defRPr/>
            </a:pPr>
            <a:endParaRPr lang="pt-PT" sz="2400" i="1" dirty="0">
              <a:solidFill>
                <a:schemeClr val="bg1"/>
              </a:solidFill>
              <a:latin typeface="Cambria" pitchFamily="18" charset="0"/>
            </a:endParaRPr>
          </a:p>
          <a:p>
            <a:pPr marL="914400" lvl="1" indent="-457200" algn="just" fontAlgn="auto">
              <a:spcBef>
                <a:spcPts val="0"/>
              </a:spcBef>
              <a:spcAft>
                <a:spcPts val="0"/>
              </a:spcAft>
              <a:buFont typeface="Courier New" pitchFamily="49" charset="0"/>
              <a:buChar char="o"/>
              <a:defRPr/>
            </a:pPr>
            <a:r>
              <a:rPr lang="en-US" sz="2400" i="1" dirty="0" err="1">
                <a:solidFill>
                  <a:schemeClr val="bg1"/>
                </a:solidFill>
                <a:latin typeface="Cambria" pitchFamily="18" charset="0"/>
              </a:rPr>
              <a:t>Ovariohysterectomy</a:t>
            </a:r>
            <a:r>
              <a:rPr lang="en-US" sz="2400" i="1" dirty="0">
                <a:solidFill>
                  <a:schemeClr val="bg1"/>
                </a:solidFill>
                <a:latin typeface="Cambria" pitchFamily="18" charset="0"/>
              </a:rPr>
              <a:t> of the Dog video</a:t>
            </a:r>
            <a:endParaRPr lang="pt-PT" sz="2400" dirty="0">
              <a:solidFill>
                <a:schemeClr val="bg1"/>
              </a:solidFill>
              <a:latin typeface="Cambria" pitchFamily="18" charset="0"/>
            </a:endParaRPr>
          </a:p>
        </p:txBody>
      </p:sp>
      <p:pic>
        <p:nvPicPr>
          <p:cNvPr id="50179" name="Picture 1"/>
          <p:cNvPicPr>
            <a:picLocks noChangeAspect="1" noChangeArrowheads="1"/>
          </p:cNvPicPr>
          <p:nvPr/>
        </p:nvPicPr>
        <p:blipFill>
          <a:blip r:embed="rId2" cstate="print"/>
          <a:srcRect t="14063" r="73633" b="76563"/>
          <a:stretch>
            <a:fillRect/>
          </a:stretch>
        </p:blipFill>
        <p:spPr bwMode="auto">
          <a:xfrm>
            <a:off x="2143125" y="5286375"/>
            <a:ext cx="4821238"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3" name="Rectângulo 2"/>
          <p:cNvSpPr/>
          <p:nvPr/>
        </p:nvSpPr>
        <p:spPr>
          <a:xfrm>
            <a:off x="214313" y="1428750"/>
            <a:ext cx="8501062" cy="2738438"/>
          </a:xfrm>
          <a:prstGeom prst="rect">
            <a:avLst/>
          </a:prstGeom>
        </p:spPr>
        <p:txBody>
          <a:bodyPr>
            <a:spAutoFit/>
          </a:bodyPr>
          <a:lstStyle/>
          <a:p>
            <a:pPr marL="457200" indent="-457200" algn="just" fontAlgn="auto">
              <a:spcBef>
                <a:spcPts val="0"/>
              </a:spcBef>
              <a:spcAft>
                <a:spcPts val="0"/>
              </a:spcAft>
              <a:buFont typeface="Wingdings" pitchFamily="2" charset="2"/>
              <a:buChar char="q"/>
              <a:defRPr/>
            </a:pPr>
            <a:r>
              <a:rPr lang="pt-PT" sz="2800" b="1" i="1" dirty="0">
                <a:solidFill>
                  <a:schemeClr val="bg1"/>
                </a:solidFill>
                <a:effectLst>
                  <a:outerShdw blurRad="38100" dist="38100" dir="2700000" algn="tl">
                    <a:srgbClr val="000000">
                      <a:alpha val="43137"/>
                    </a:srgbClr>
                  </a:outerShdw>
                </a:effectLst>
                <a:latin typeface="Cambria" pitchFamily="18" charset="0"/>
              </a:rPr>
              <a:t>Conservação de Cadáveres</a:t>
            </a:r>
          </a:p>
          <a:p>
            <a:pPr marL="914400" lvl="1" indent="-457200" algn="just" fontAlgn="auto">
              <a:spcBef>
                <a:spcPts val="0"/>
              </a:spcBef>
              <a:spcAft>
                <a:spcPts val="0"/>
              </a:spcAft>
              <a:buFont typeface="Wingdings" pitchFamily="2" charset="2"/>
              <a:buChar char="§"/>
              <a:defRPr/>
            </a:pPr>
            <a:r>
              <a:rPr lang="pt-PT" sz="2400" b="1" dirty="0" err="1">
                <a:solidFill>
                  <a:schemeClr val="bg1"/>
                </a:solidFill>
                <a:latin typeface="Cambria" pitchFamily="18" charset="0"/>
              </a:rPr>
              <a:t>Siliofilização</a:t>
            </a:r>
            <a:r>
              <a:rPr lang="pt-PT" sz="2400" dirty="0">
                <a:solidFill>
                  <a:schemeClr val="bg1"/>
                </a:solidFill>
                <a:latin typeface="Cambria" pitchFamily="18" charset="0"/>
              </a:rPr>
              <a:t> – liofilização + infiltração com silicone </a:t>
            </a:r>
          </a:p>
          <a:p>
            <a:pPr marL="1371600" lvl="2" indent="-457200" algn="just" fontAlgn="auto">
              <a:spcBef>
                <a:spcPts val="0"/>
              </a:spcBef>
              <a:spcAft>
                <a:spcPts val="0"/>
              </a:spcAft>
              <a:buFont typeface="Courier New" pitchFamily="49" charset="0"/>
              <a:buChar char="o"/>
              <a:defRPr/>
            </a:pPr>
            <a:r>
              <a:rPr lang="pt-PT" sz="2400" dirty="0">
                <a:solidFill>
                  <a:schemeClr val="bg1"/>
                </a:solidFill>
                <a:latin typeface="Cambria" pitchFamily="18" charset="0"/>
              </a:rPr>
              <a:t>preservação de tecidos que permite obter peças limpas, duráveis, translúcidas e resistentes à manipulação.</a:t>
            </a:r>
          </a:p>
          <a:p>
            <a:pPr marL="914400" lvl="1" indent="-457200" algn="just" fontAlgn="auto">
              <a:spcBef>
                <a:spcPts val="0"/>
              </a:spcBef>
              <a:spcAft>
                <a:spcPts val="0"/>
              </a:spcAft>
              <a:buFont typeface="Wingdings" pitchFamily="2" charset="2"/>
              <a:buChar char="§"/>
              <a:defRPr/>
            </a:pPr>
            <a:endParaRPr lang="pt-PT" sz="2400" dirty="0">
              <a:solidFill>
                <a:schemeClr val="bg1"/>
              </a:solidFill>
              <a:latin typeface="Cambria" pitchFamily="18" charset="0"/>
            </a:endParaRPr>
          </a:p>
          <a:p>
            <a:pPr marL="914400" lvl="1" indent="-457200" algn="just" fontAlgn="auto">
              <a:spcBef>
                <a:spcPts val="0"/>
              </a:spcBef>
              <a:spcAft>
                <a:spcPts val="0"/>
              </a:spcAft>
              <a:buFont typeface="Wingdings" pitchFamily="2" charset="2"/>
              <a:buChar char="§"/>
              <a:defRPr/>
            </a:pPr>
            <a:r>
              <a:rPr lang="pt-PT" sz="2400" b="1" dirty="0">
                <a:solidFill>
                  <a:schemeClr val="bg1"/>
                </a:solidFill>
                <a:latin typeface="Cambria" pitchFamily="18" charset="0"/>
              </a:rPr>
              <a:t>Técnica de </a:t>
            </a:r>
            <a:r>
              <a:rPr lang="pt-PT" sz="2400" b="1" dirty="0" err="1">
                <a:solidFill>
                  <a:schemeClr val="bg1"/>
                </a:solidFill>
                <a:latin typeface="Cambria" pitchFamily="18" charset="0"/>
              </a:rPr>
              <a:t>Larssen</a:t>
            </a:r>
            <a:r>
              <a:rPr lang="pt-PT" sz="2400" b="1" dirty="0">
                <a:solidFill>
                  <a:schemeClr val="bg1"/>
                </a:solidFill>
                <a:latin typeface="Cambria" pitchFamily="18" charset="0"/>
              </a:rPr>
              <a:t> modificada </a:t>
            </a:r>
            <a:r>
              <a:rPr lang="pt-PT" sz="2400" dirty="0">
                <a:solidFill>
                  <a:schemeClr val="bg1"/>
                </a:solidFill>
                <a:latin typeface="Cambria" pitchFamily="18" charset="0"/>
              </a:rPr>
              <a:t>– tratamento químico</a:t>
            </a:r>
          </a:p>
        </p:txBody>
      </p:sp>
      <p:pic>
        <p:nvPicPr>
          <p:cNvPr id="71681" name="Picture 1"/>
          <p:cNvPicPr>
            <a:picLocks noChangeAspect="1" noChangeArrowheads="1"/>
          </p:cNvPicPr>
          <p:nvPr/>
        </p:nvPicPr>
        <p:blipFill>
          <a:blip r:embed="rId2" cstate="print">
            <a:lum contrast="30000"/>
          </a:blip>
          <a:srcRect l="19510" t="28125" r="62537" b="56655"/>
          <a:stretch>
            <a:fillRect/>
          </a:stretch>
        </p:blipFill>
        <p:spPr bwMode="auto">
          <a:xfrm>
            <a:off x="928662" y="4500570"/>
            <a:ext cx="3634155" cy="1925598"/>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isometricOffAxis1Right"/>
            <a:lightRig rig="threePt" dir="t"/>
          </a:scene3d>
          <a:sp3d>
            <a:bevelT/>
          </a:sp3d>
        </p:spPr>
      </p:pic>
      <p:pic>
        <p:nvPicPr>
          <p:cNvPr id="71682" name="Picture 2"/>
          <p:cNvPicPr>
            <a:picLocks noChangeAspect="1" noChangeArrowheads="1"/>
          </p:cNvPicPr>
          <p:nvPr/>
        </p:nvPicPr>
        <p:blipFill>
          <a:blip r:embed="rId2" cstate="print">
            <a:lum contrast="20000"/>
          </a:blip>
          <a:srcRect l="42383" t="52813" r="40039" b="31250"/>
          <a:stretch>
            <a:fillRect/>
          </a:stretch>
        </p:blipFill>
        <p:spPr bwMode="auto">
          <a:xfrm>
            <a:off x="4929190" y="4500570"/>
            <a:ext cx="3546687" cy="200979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isometricOffAxis1Right"/>
            <a:lightRig rig="threePt" dir="t"/>
          </a:scene3d>
          <a:sp3d>
            <a:bevelT/>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Alternativas</a:t>
            </a:r>
          </a:p>
        </p:txBody>
      </p:sp>
      <p:sp>
        <p:nvSpPr>
          <p:cNvPr id="3" name="Rectângulo 2"/>
          <p:cNvSpPr/>
          <p:nvPr/>
        </p:nvSpPr>
        <p:spPr>
          <a:xfrm>
            <a:off x="214313" y="1428750"/>
            <a:ext cx="8501062" cy="1614488"/>
          </a:xfrm>
          <a:prstGeom prst="rect">
            <a:avLst/>
          </a:prstGeom>
        </p:spPr>
        <p:txBody>
          <a:bodyPr>
            <a:spAutoFit/>
          </a:bodyPr>
          <a:lstStyle/>
          <a:p>
            <a:pPr marL="457200" indent="-457200" algn="just">
              <a:buFont typeface="Wingdings" pitchFamily="2" charset="2"/>
              <a:buChar char="q"/>
            </a:pPr>
            <a:r>
              <a:rPr lang="pt-PT" sz="2800" b="1" i="1">
                <a:solidFill>
                  <a:schemeClr val="bg1"/>
                </a:solidFill>
                <a:effectLst>
                  <a:outerShdw blurRad="38100" dist="38100" dir="2700000" algn="tl">
                    <a:srgbClr val="C0C0C0"/>
                  </a:outerShdw>
                </a:effectLst>
                <a:latin typeface="Cambria" pitchFamily="18" charset="0"/>
              </a:rPr>
              <a:t>Programas de Castração e Esterilização </a:t>
            </a:r>
          </a:p>
          <a:p>
            <a:pPr marL="914400" lvl="1" indent="-457200" algn="just">
              <a:buFont typeface="Courier New" pitchFamily="49" charset="0"/>
              <a:buChar char="o"/>
            </a:pPr>
            <a:r>
              <a:rPr lang="pt-PT" sz="2400">
                <a:solidFill>
                  <a:schemeClr val="bg1"/>
                </a:solidFill>
                <a:latin typeface="Cambria" pitchFamily="18" charset="0"/>
              </a:rPr>
              <a:t>o aluno participa em cirurgias com animais reais e vivos</a:t>
            </a:r>
          </a:p>
          <a:p>
            <a:pPr marL="914400" lvl="1" indent="-457200" algn="just">
              <a:buFont typeface="Courier New" pitchFamily="49" charset="0"/>
              <a:buChar char="o"/>
            </a:pPr>
            <a:r>
              <a:rPr lang="pt-PT" sz="2400">
                <a:solidFill>
                  <a:schemeClr val="bg1"/>
                </a:solidFill>
                <a:latin typeface="Cambria" pitchFamily="18" charset="0"/>
              </a:rPr>
              <a:t>o procedimento não é anti-ético nem causa qualquer desconforto psicológico ao aluno.</a:t>
            </a:r>
          </a:p>
        </p:txBody>
      </p:sp>
      <p:pic>
        <p:nvPicPr>
          <p:cNvPr id="69634" name="Picture 2"/>
          <p:cNvPicPr>
            <a:picLocks noChangeAspect="1" noChangeArrowheads="1"/>
          </p:cNvPicPr>
          <p:nvPr/>
        </p:nvPicPr>
        <p:blipFill>
          <a:blip r:embed="rId2" cstate="print"/>
          <a:srcRect/>
          <a:stretch>
            <a:fillRect/>
          </a:stretch>
        </p:blipFill>
        <p:spPr bwMode="auto">
          <a:xfrm>
            <a:off x="2115138" y="3071810"/>
            <a:ext cx="4913724" cy="35719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isometricOffAxis1Right"/>
            <a:lightRig rig="threePt" dir="t"/>
          </a:scene3d>
          <a:sp3d>
            <a:bevelT/>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3250" name="Picture 2" descr="http://www.askrobinwalker.com/files/2127328/uploaded/question_mark_3d.png"/>
          <p:cNvPicPr>
            <a:picLocks noChangeAspect="1" noChangeArrowheads="1"/>
          </p:cNvPicPr>
          <p:nvPr/>
        </p:nvPicPr>
        <p:blipFill>
          <a:blip r:embed="rId3" cstate="print"/>
          <a:srcRect/>
          <a:stretch>
            <a:fillRect/>
          </a:stretch>
        </p:blipFill>
        <p:spPr bwMode="auto">
          <a:xfrm>
            <a:off x="2786063" y="285750"/>
            <a:ext cx="3398837" cy="6572250"/>
          </a:xfrm>
          <a:prstGeom prst="rect">
            <a:avLst/>
          </a:prstGeom>
          <a:noFill/>
          <a:ln w="9525">
            <a:noFill/>
            <a:miter lim="800000"/>
            <a:headEnd/>
            <a:tailEnd/>
          </a:ln>
        </p:spPr>
      </p:pic>
      <p:sp>
        <p:nvSpPr>
          <p:cNvPr id="3" name="CaixaDeTexto 2"/>
          <p:cNvSpPr txBox="1"/>
          <p:nvPr/>
        </p:nvSpPr>
        <p:spPr>
          <a:xfrm>
            <a:off x="0" y="2428875"/>
            <a:ext cx="9144000" cy="1570038"/>
          </a:xfrm>
          <a:prstGeom prst="rect">
            <a:avLst/>
          </a:prstGeom>
          <a:noFill/>
        </p:spPr>
        <p:txBody>
          <a:bodyPr>
            <a:spAutoFit/>
          </a:bodyPr>
          <a:lstStyle/>
          <a:p>
            <a:pPr algn="ctr" fontAlgn="auto">
              <a:spcBef>
                <a:spcPts val="0"/>
              </a:spcBef>
              <a:spcAft>
                <a:spcPts val="0"/>
              </a:spcAft>
              <a:defRPr/>
            </a:pPr>
            <a:r>
              <a:rPr lang="pt-PT" sz="4800" b="1" i="1" dirty="0">
                <a:solidFill>
                  <a:srgbClr val="FFFFFF"/>
                </a:solidFill>
                <a:effectLst>
                  <a:outerShdw blurRad="38100" dist="38100" dir="2700000" algn="tl">
                    <a:srgbClr val="000000">
                      <a:alpha val="43137"/>
                    </a:srgbClr>
                  </a:outerShdw>
                </a:effectLst>
                <a:latin typeface="Cambria" pitchFamily="18" charset="0"/>
              </a:rPr>
              <a:t>Concorda com o uso de animais nas aulas práticas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aixaDeTexto 2"/>
          <p:cNvSpPr txBox="1">
            <a:spLocks noChangeArrowheads="1"/>
          </p:cNvSpPr>
          <p:nvPr/>
        </p:nvSpPr>
        <p:spPr bwMode="auto">
          <a:xfrm>
            <a:off x="0" y="6334125"/>
            <a:ext cx="9144000" cy="523875"/>
          </a:xfrm>
          <a:prstGeom prst="rect">
            <a:avLst/>
          </a:prstGeom>
          <a:noFill/>
          <a:ln w="9525">
            <a:noFill/>
            <a:miter lim="800000"/>
            <a:headEnd/>
            <a:tailEnd/>
          </a:ln>
        </p:spPr>
        <p:txBody>
          <a:bodyPr>
            <a:spAutoFit/>
          </a:bodyPr>
          <a:lstStyle/>
          <a:p>
            <a:pPr algn="ctr"/>
            <a:r>
              <a:rPr lang="pt-PT" sz="1400" b="1" dirty="0">
                <a:solidFill>
                  <a:schemeClr val="bg1"/>
                </a:solidFill>
                <a:latin typeface="Calibri" pitchFamily="34" charset="0"/>
              </a:rPr>
              <a:t>Amostra Aleatória de 34 Alunos de Medicina Veterinária da </a:t>
            </a:r>
            <a:r>
              <a:rPr lang="pt-PT" sz="1400" b="1" dirty="0" err="1" smtClean="0">
                <a:solidFill>
                  <a:schemeClr val="bg1"/>
                </a:solidFill>
                <a:latin typeface="Calibri" pitchFamily="34" charset="0"/>
              </a:rPr>
              <a:t>U.Évora</a:t>
            </a:r>
            <a:endParaRPr lang="pt-PT" sz="1400" b="1" dirty="0">
              <a:solidFill>
                <a:schemeClr val="bg1"/>
              </a:solidFill>
              <a:latin typeface="Calibri" pitchFamily="34" charset="0"/>
            </a:endParaRPr>
          </a:p>
          <a:p>
            <a:pPr algn="ctr"/>
            <a:r>
              <a:rPr lang="pt-PT" sz="1400" b="1" dirty="0">
                <a:solidFill>
                  <a:schemeClr val="bg1"/>
                </a:solidFill>
                <a:latin typeface="Calibri" pitchFamily="34" charset="0"/>
              </a:rPr>
              <a:t>28 de Maio de 2010 </a:t>
            </a:r>
          </a:p>
        </p:txBody>
      </p:sp>
      <p:graphicFrame>
        <p:nvGraphicFramePr>
          <p:cNvPr id="4" name="Chart 1"/>
          <p:cNvGraphicFramePr>
            <a:graphicFrameLocks/>
          </p:cNvGraphicFramePr>
          <p:nvPr/>
        </p:nvGraphicFramePr>
        <p:xfrm>
          <a:off x="0" y="0"/>
          <a:ext cx="9144000" cy="62150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142844" y="1142984"/>
          <a:ext cx="885831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Argumentos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2" descr="http://www.askrobinwalker.com/files/2127328/uploaded/question_mark_3d.png"/>
          <p:cNvPicPr>
            <a:picLocks noChangeAspect="1" noChangeArrowheads="1"/>
          </p:cNvPicPr>
          <p:nvPr/>
        </p:nvPicPr>
        <p:blipFill>
          <a:blip r:embed="rId2" cstate="print"/>
          <a:srcRect/>
          <a:stretch>
            <a:fillRect/>
          </a:stretch>
        </p:blipFill>
        <p:spPr bwMode="auto">
          <a:xfrm>
            <a:off x="2786063" y="285750"/>
            <a:ext cx="3398837" cy="6572250"/>
          </a:xfrm>
          <a:prstGeom prst="rect">
            <a:avLst/>
          </a:prstGeom>
          <a:noFill/>
          <a:ln w="9525">
            <a:noFill/>
            <a:miter lim="800000"/>
            <a:headEnd/>
            <a:tailEnd/>
          </a:ln>
        </p:spPr>
      </p:pic>
      <p:sp>
        <p:nvSpPr>
          <p:cNvPr id="3" name="CaixaDeTexto 2"/>
          <p:cNvSpPr txBox="1"/>
          <p:nvPr/>
        </p:nvSpPr>
        <p:spPr>
          <a:xfrm>
            <a:off x="0" y="2428875"/>
            <a:ext cx="9144000" cy="1570038"/>
          </a:xfrm>
          <a:prstGeom prst="rect">
            <a:avLst/>
          </a:prstGeom>
          <a:noFill/>
        </p:spPr>
        <p:txBody>
          <a:bodyPr>
            <a:spAutoFit/>
          </a:bodyPr>
          <a:lstStyle/>
          <a:p>
            <a:pPr algn="ctr" fontAlgn="auto">
              <a:spcBef>
                <a:spcPts val="0"/>
              </a:spcBef>
              <a:spcAft>
                <a:spcPts val="0"/>
              </a:spcAft>
              <a:defRPr/>
            </a:pPr>
            <a:r>
              <a:rPr lang="pt-PT" sz="4800" b="1" i="1" dirty="0">
                <a:solidFill>
                  <a:srgbClr val="FFFFFF"/>
                </a:solidFill>
                <a:latin typeface="+mn-lt"/>
              </a:rPr>
              <a:t>Acha que deveriam ser utilizadas alternativas sempre que possível</a:t>
            </a:r>
            <a:endParaRPr lang="pt-PT" sz="4800" b="1" i="1" dirty="0">
              <a:solidFill>
                <a:srgbClr val="FFFFFF"/>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a:graphicFrameLocks/>
          </p:cNvGraphicFramePr>
          <p:nvPr/>
        </p:nvGraphicFramePr>
        <p:xfrm>
          <a:off x="0" y="0"/>
          <a:ext cx="9144000" cy="6286520"/>
        </p:xfrm>
        <a:graphic>
          <a:graphicData uri="http://schemas.openxmlformats.org/drawingml/2006/chart">
            <c:chart xmlns:c="http://schemas.openxmlformats.org/drawingml/2006/chart" xmlns:r="http://schemas.openxmlformats.org/officeDocument/2006/relationships" r:id="rId2"/>
          </a:graphicData>
        </a:graphic>
      </p:graphicFrame>
      <p:sp>
        <p:nvSpPr>
          <p:cNvPr id="58370" name="CaixaDeTexto 6"/>
          <p:cNvSpPr txBox="1">
            <a:spLocks noChangeArrowheads="1"/>
          </p:cNvSpPr>
          <p:nvPr/>
        </p:nvSpPr>
        <p:spPr bwMode="auto">
          <a:xfrm>
            <a:off x="0" y="6334125"/>
            <a:ext cx="9144000" cy="523875"/>
          </a:xfrm>
          <a:prstGeom prst="rect">
            <a:avLst/>
          </a:prstGeom>
          <a:noFill/>
          <a:ln w="9525">
            <a:noFill/>
            <a:miter lim="800000"/>
            <a:headEnd/>
            <a:tailEnd/>
          </a:ln>
        </p:spPr>
        <p:txBody>
          <a:bodyPr>
            <a:spAutoFit/>
          </a:bodyPr>
          <a:lstStyle/>
          <a:p>
            <a:pPr algn="ctr"/>
            <a:r>
              <a:rPr lang="pt-PT" sz="1400" b="1" dirty="0">
                <a:solidFill>
                  <a:schemeClr val="bg1"/>
                </a:solidFill>
                <a:latin typeface="Calibri" pitchFamily="34" charset="0"/>
              </a:rPr>
              <a:t>Amostra Aleatória de 34 Alunos de Medicina Veterinária da </a:t>
            </a:r>
            <a:r>
              <a:rPr lang="pt-PT" sz="1400" b="1" dirty="0" err="1" smtClean="0">
                <a:solidFill>
                  <a:schemeClr val="bg1"/>
                </a:solidFill>
                <a:latin typeface="Calibri" pitchFamily="34" charset="0"/>
              </a:rPr>
              <a:t>U.Évora</a:t>
            </a:r>
            <a:endParaRPr lang="pt-PT" sz="1400" b="1" dirty="0">
              <a:solidFill>
                <a:schemeClr val="bg1"/>
              </a:solidFill>
              <a:latin typeface="Calibri" pitchFamily="34" charset="0"/>
            </a:endParaRPr>
          </a:p>
          <a:p>
            <a:pPr algn="ctr"/>
            <a:r>
              <a:rPr lang="pt-PT" sz="1400" b="1" dirty="0">
                <a:solidFill>
                  <a:schemeClr val="bg1"/>
                </a:solidFill>
                <a:latin typeface="Calibri" pitchFamily="34" charset="0"/>
              </a:rPr>
              <a:t>28 de Maio de 2010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142844" y="1214422"/>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4" name="CaixaDeTexto 3"/>
          <p:cNvSpPr txBox="1">
            <a:spLocks noChangeArrowheads="1"/>
          </p:cNvSpPr>
          <p:nvPr/>
        </p:nvSpPr>
        <p:spPr bwMode="auto">
          <a:xfrm>
            <a:off x="0" y="6519863"/>
            <a:ext cx="9144000" cy="338137"/>
          </a:xfrm>
          <a:prstGeom prst="rect">
            <a:avLst/>
          </a:prstGeom>
          <a:noFill/>
          <a:ln w="9525">
            <a:noFill/>
            <a:miter lim="800000"/>
            <a:headEnd/>
            <a:tailEnd/>
          </a:ln>
        </p:spPr>
        <p:txBody>
          <a:bodyPr>
            <a:spAutoFit/>
          </a:bodyPr>
          <a:lstStyle/>
          <a:p>
            <a:r>
              <a:rPr lang="pt-PT" sz="1600">
                <a:solidFill>
                  <a:schemeClr val="bg1"/>
                </a:solidFill>
                <a:latin typeface="Calibri" pitchFamily="34" charset="0"/>
              </a:rPr>
              <a:t>Mais do que argumentos a favor dos modelos, são argumentos contra a actual utilização abusiva dos animais</a:t>
            </a:r>
          </a:p>
        </p:txBody>
      </p:sp>
      <p:sp>
        <p:nvSpPr>
          <p:cNvPr id="5" name="CaixaDeTexto 4"/>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Argumentos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418" name="Picture 2" descr="http://www.askrobinwalker.com/files/2127328/uploaded/question_mark_3d.png"/>
          <p:cNvPicPr>
            <a:picLocks noChangeAspect="1" noChangeArrowheads="1"/>
          </p:cNvPicPr>
          <p:nvPr/>
        </p:nvPicPr>
        <p:blipFill>
          <a:blip r:embed="rId2" cstate="print"/>
          <a:srcRect/>
          <a:stretch>
            <a:fillRect/>
          </a:stretch>
        </p:blipFill>
        <p:spPr bwMode="auto">
          <a:xfrm>
            <a:off x="2786063" y="285750"/>
            <a:ext cx="3398837" cy="6572250"/>
          </a:xfrm>
          <a:prstGeom prst="rect">
            <a:avLst/>
          </a:prstGeom>
          <a:noFill/>
          <a:ln w="9525">
            <a:noFill/>
            <a:miter lim="800000"/>
            <a:headEnd/>
            <a:tailEnd/>
          </a:ln>
        </p:spPr>
      </p:pic>
      <p:sp>
        <p:nvSpPr>
          <p:cNvPr id="3" name="CaixaDeTexto 2"/>
          <p:cNvSpPr txBox="1"/>
          <p:nvPr/>
        </p:nvSpPr>
        <p:spPr>
          <a:xfrm>
            <a:off x="0" y="1571625"/>
            <a:ext cx="9144000" cy="2678113"/>
          </a:xfrm>
          <a:prstGeom prst="rect">
            <a:avLst/>
          </a:prstGeom>
          <a:noFill/>
        </p:spPr>
        <p:txBody>
          <a:bodyPr>
            <a:spAutoFit/>
          </a:bodyPr>
          <a:lstStyle/>
          <a:p>
            <a:pPr algn="ctr" fontAlgn="auto">
              <a:spcBef>
                <a:spcPts val="0"/>
              </a:spcBef>
              <a:spcAft>
                <a:spcPts val="0"/>
              </a:spcAft>
              <a:defRPr/>
            </a:pPr>
            <a:r>
              <a:rPr lang="pt-PT" sz="2400" dirty="0">
                <a:solidFill>
                  <a:srgbClr val="FFFFFF"/>
                </a:solidFill>
                <a:latin typeface="+mn-lt"/>
              </a:rPr>
              <a:t>Se respondeu SIM à questão anterior…</a:t>
            </a:r>
          </a:p>
          <a:p>
            <a:pPr algn="ctr" fontAlgn="auto">
              <a:spcBef>
                <a:spcPts val="0"/>
              </a:spcBef>
              <a:spcAft>
                <a:spcPts val="0"/>
              </a:spcAft>
              <a:defRPr/>
            </a:pPr>
            <a:endParaRPr lang="pt-PT" sz="2400" dirty="0">
              <a:solidFill>
                <a:srgbClr val="FFFFFF"/>
              </a:solidFill>
              <a:latin typeface="+mn-lt"/>
            </a:endParaRPr>
          </a:p>
          <a:p>
            <a:pPr fontAlgn="auto">
              <a:spcBef>
                <a:spcPts val="0"/>
              </a:spcBef>
              <a:spcAft>
                <a:spcPts val="0"/>
              </a:spcAft>
              <a:defRPr/>
            </a:pPr>
            <a:endParaRPr lang="pt-PT" sz="2400" dirty="0">
              <a:solidFill>
                <a:srgbClr val="FFFFFF"/>
              </a:solidFill>
              <a:latin typeface="+mn-lt"/>
            </a:endParaRPr>
          </a:p>
          <a:p>
            <a:pPr algn="ctr" fontAlgn="auto">
              <a:spcBef>
                <a:spcPts val="0"/>
              </a:spcBef>
              <a:spcAft>
                <a:spcPts val="0"/>
              </a:spcAft>
              <a:defRPr/>
            </a:pPr>
            <a:r>
              <a:rPr lang="pt-PT" sz="4800" b="1" i="1" dirty="0">
                <a:solidFill>
                  <a:srgbClr val="FFFFFF"/>
                </a:solidFill>
                <a:effectLst>
                  <a:outerShdw blurRad="38100" dist="38100" dir="2700000" algn="tl">
                    <a:srgbClr val="000000">
                      <a:alpha val="43137"/>
                    </a:srgbClr>
                  </a:outerShdw>
                </a:effectLst>
                <a:latin typeface="+mn-lt"/>
              </a:rPr>
              <a:t>Qual o método </a:t>
            </a:r>
          </a:p>
          <a:p>
            <a:pPr algn="ctr" fontAlgn="auto">
              <a:spcBef>
                <a:spcPts val="0"/>
              </a:spcBef>
              <a:spcAft>
                <a:spcPts val="0"/>
              </a:spcAft>
              <a:defRPr/>
            </a:pPr>
            <a:r>
              <a:rPr lang="pt-PT" sz="4800" b="1" i="1" dirty="0">
                <a:solidFill>
                  <a:srgbClr val="FFFFFF"/>
                </a:solidFill>
                <a:effectLst>
                  <a:outerShdw blurRad="38100" dist="38100" dir="2700000" algn="tl">
                    <a:srgbClr val="000000">
                      <a:alpha val="43137"/>
                    </a:srgbClr>
                  </a:outerShdw>
                </a:effectLst>
                <a:latin typeface="+mn-lt"/>
              </a:rPr>
              <a:t>alternativo mais adequado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Introdução Histórica</a:t>
            </a:r>
          </a:p>
        </p:txBody>
      </p:sp>
      <p:sp>
        <p:nvSpPr>
          <p:cNvPr id="3" name="CaixaDeTexto 2"/>
          <p:cNvSpPr txBox="1"/>
          <p:nvPr/>
        </p:nvSpPr>
        <p:spPr>
          <a:xfrm>
            <a:off x="214282" y="1456616"/>
            <a:ext cx="8715437" cy="5201424"/>
          </a:xfrm>
          <a:prstGeom prst="rect">
            <a:avLst/>
          </a:prstGeom>
          <a:solidFill>
            <a:srgbClr val="FFFFFF">
              <a:alpha val="40000"/>
            </a:srgbClr>
          </a:solidFill>
        </p:spPr>
        <p:txBody>
          <a:bodyPr wrap="square" rtlCol="0">
            <a:spAutoFit/>
          </a:bodyPr>
          <a:lstStyle/>
          <a:p>
            <a:pPr algn="just"/>
            <a:r>
              <a:rPr lang="pt-PT" sz="3200" b="1" dirty="0" smtClean="0">
                <a:solidFill>
                  <a:srgbClr val="FFFFFF"/>
                </a:solidFill>
                <a:effectLst>
                  <a:outerShdw blurRad="38100" dist="38100" dir="2700000" algn="tl">
                    <a:srgbClr val="000000">
                      <a:alpha val="43137"/>
                    </a:srgbClr>
                  </a:outerShdw>
                </a:effectLst>
                <a:latin typeface="Cambria" pitchFamily="18" charset="0"/>
              </a:rPr>
              <a:t>Ensino e Pesquisa em Modelos Animais</a:t>
            </a:r>
          </a:p>
          <a:p>
            <a:pPr algn="just">
              <a:lnSpc>
                <a:spcPct val="150000"/>
              </a:lnSpc>
            </a:pPr>
            <a:endParaRPr lang="pt-PT" sz="1000" dirty="0" smtClean="0">
              <a:latin typeface="Cambria" pitchFamily="18" charset="0"/>
            </a:endParaRPr>
          </a:p>
          <a:p>
            <a:pPr algn="just">
              <a:lnSpc>
                <a:spcPct val="150000"/>
              </a:lnSpc>
              <a:buBlip>
                <a:blip r:embed="rId3"/>
              </a:buBlip>
            </a:pPr>
            <a:r>
              <a:rPr lang="pt-PT" sz="2000" b="1" dirty="0" smtClean="0">
                <a:latin typeface="Cambria" pitchFamily="18" charset="0"/>
              </a:rPr>
              <a:t>   </a:t>
            </a:r>
            <a:r>
              <a:rPr lang="pt-PT" sz="24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Herófilo</a:t>
            </a:r>
            <a:r>
              <a:rPr lang="pt-PT" sz="2000" b="1" dirty="0" smtClean="0">
                <a:latin typeface="Cambria" pitchFamily="18" charset="0"/>
              </a:rPr>
              <a:t>, </a:t>
            </a:r>
            <a:r>
              <a:rPr lang="pt-PT" sz="2000" dirty="0" smtClean="0">
                <a:latin typeface="Cambria" pitchFamily="18" charset="0"/>
              </a:rPr>
              <a:t>séc. III a.C., Escola de Alexandria - primeiro a dissecar animais.</a:t>
            </a:r>
          </a:p>
          <a:p>
            <a:pPr algn="just">
              <a:lnSpc>
                <a:spcPct val="150000"/>
              </a:lnSpc>
            </a:pPr>
            <a:endParaRPr lang="pt-PT" sz="2000" dirty="0" smtClean="0">
              <a:latin typeface="Cambria" pitchFamily="18" charset="0"/>
            </a:endParaRPr>
          </a:p>
          <a:p>
            <a:pPr algn="just">
              <a:lnSpc>
                <a:spcPct val="150000"/>
              </a:lnSpc>
              <a:buBlip>
                <a:blip r:embed="rId3"/>
              </a:buBlip>
            </a:pPr>
            <a:r>
              <a:rPr lang="pt-PT" sz="2000" b="1" dirty="0" smtClean="0">
                <a:latin typeface="Cambria" pitchFamily="18" charset="0"/>
              </a:rPr>
              <a:t> </a:t>
            </a:r>
            <a:r>
              <a:rPr lang="pt-PT" sz="24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Erasistratus</a:t>
            </a:r>
            <a:r>
              <a:rPr lang="pt-PT" sz="2000" dirty="0" smtClean="0">
                <a:latin typeface="Cambria" pitchFamily="18" charset="0"/>
              </a:rPr>
              <a:t>, 304-258 a. C. -  fundador da fisiologia experimental e o primeiro </a:t>
            </a:r>
            <a:r>
              <a:rPr lang="pt-PT" sz="2000" dirty="0" err="1" smtClean="0">
                <a:latin typeface="Cambria" pitchFamily="18" charset="0"/>
              </a:rPr>
              <a:t>vivisseccionista</a:t>
            </a:r>
            <a:r>
              <a:rPr lang="pt-PT" sz="2000" dirty="0" smtClean="0">
                <a:latin typeface="Cambria" pitchFamily="18" charset="0"/>
              </a:rPr>
              <a:t> (</a:t>
            </a:r>
            <a:r>
              <a:rPr lang="pt-PT" sz="2000" dirty="0" err="1" smtClean="0">
                <a:latin typeface="Cambria" pitchFamily="18" charset="0"/>
              </a:rPr>
              <a:t>Singer</a:t>
            </a:r>
            <a:r>
              <a:rPr lang="pt-PT" sz="2000" dirty="0" smtClean="0">
                <a:latin typeface="Cambria" pitchFamily="18" charset="0"/>
              </a:rPr>
              <a:t>, 1996.</a:t>
            </a:r>
          </a:p>
          <a:p>
            <a:pPr algn="just">
              <a:lnSpc>
                <a:spcPct val="150000"/>
              </a:lnSpc>
            </a:pPr>
            <a:endParaRPr lang="pt-PT" sz="2000" dirty="0" smtClean="0">
              <a:latin typeface="Cambria" pitchFamily="18" charset="0"/>
            </a:endParaRPr>
          </a:p>
          <a:p>
            <a:pPr algn="just">
              <a:lnSpc>
                <a:spcPct val="150000"/>
              </a:lnSpc>
              <a:buBlip>
                <a:blip r:embed="rId3"/>
              </a:buBlip>
            </a:pPr>
            <a:r>
              <a:rPr lang="pt-PT" sz="24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pt-PT" sz="24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Claude</a:t>
            </a:r>
            <a:r>
              <a:rPr lang="pt-PT" sz="2400" b="1" dirty="0" smtClean="0">
                <a:solidFill>
                  <a:schemeClr val="accent1">
                    <a:lumMod val="50000"/>
                  </a:schemeClr>
                </a:solidFill>
                <a:effectLst>
                  <a:outerShdw blurRad="38100" dist="38100" dir="2700000" algn="tl">
                    <a:srgbClr val="000000">
                      <a:alpha val="43137"/>
                    </a:srgbClr>
                  </a:outerShdw>
                </a:effectLst>
                <a:latin typeface="Cambria" pitchFamily="18" charset="0"/>
              </a:rPr>
              <a:t> </a:t>
            </a:r>
            <a:r>
              <a:rPr lang="pt-PT" sz="2400" b="1" dirty="0" err="1" smtClean="0">
                <a:solidFill>
                  <a:schemeClr val="accent1">
                    <a:lumMod val="50000"/>
                  </a:schemeClr>
                </a:solidFill>
                <a:effectLst>
                  <a:outerShdw blurRad="38100" dist="38100" dir="2700000" algn="tl">
                    <a:srgbClr val="000000">
                      <a:alpha val="43137"/>
                    </a:srgbClr>
                  </a:outerShdw>
                </a:effectLst>
                <a:latin typeface="Cambria" pitchFamily="18" charset="0"/>
              </a:rPr>
              <a:t>Bernard</a:t>
            </a:r>
            <a:r>
              <a:rPr lang="pt-PT" sz="2000" b="1" dirty="0" smtClean="0">
                <a:latin typeface="Cambria" pitchFamily="18" charset="0"/>
              </a:rPr>
              <a:t>, </a:t>
            </a:r>
            <a:r>
              <a:rPr lang="pt-PT" sz="2000" dirty="0" smtClean="0">
                <a:latin typeface="Cambria" pitchFamily="18" charset="0"/>
              </a:rPr>
              <a:t>1865 - lançou a “bíblia dos vivissectores”</a:t>
            </a:r>
            <a:r>
              <a:rPr lang="pt-PT" sz="2000" i="1" dirty="0" smtClean="0">
                <a:latin typeface="Cambria" pitchFamily="18" charset="0"/>
              </a:rPr>
              <a:t>: “ Introdução à Medicina Experimental”. </a:t>
            </a:r>
          </a:p>
          <a:p>
            <a:pPr algn="just">
              <a:lnSpc>
                <a:spcPct val="150000"/>
              </a:lnSpc>
            </a:pPr>
            <a:r>
              <a:rPr lang="pt-PT" sz="2000" dirty="0" smtClean="0">
                <a:latin typeface="Cambria" pitchFamily="18" charset="0"/>
              </a:rPr>
              <a:t>“O sábio só deve preocupar-se com a opinião dos sábios que o compreendem, só tira regras de conduta da sua própria consciência”. (BERNARD, 1994).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a:graphicFrameLocks/>
          </p:cNvGraphicFramePr>
          <p:nvPr/>
        </p:nvGraphicFramePr>
        <p:xfrm>
          <a:off x="0" y="0"/>
          <a:ext cx="9144000" cy="6572272"/>
        </p:xfrm>
        <a:graphic>
          <a:graphicData uri="http://schemas.openxmlformats.org/drawingml/2006/chart">
            <c:chart xmlns:c="http://schemas.openxmlformats.org/drawingml/2006/chart" xmlns:r="http://schemas.openxmlformats.org/officeDocument/2006/relationships" r:id="rId2"/>
          </a:graphicData>
        </a:graphic>
      </p:graphicFrame>
      <p:sp>
        <p:nvSpPr>
          <p:cNvPr id="61442" name="CaixaDeTexto 2"/>
          <p:cNvSpPr txBox="1">
            <a:spLocks noChangeArrowheads="1"/>
          </p:cNvSpPr>
          <p:nvPr/>
        </p:nvSpPr>
        <p:spPr bwMode="auto">
          <a:xfrm>
            <a:off x="0" y="6334125"/>
            <a:ext cx="9144000" cy="523875"/>
          </a:xfrm>
          <a:prstGeom prst="rect">
            <a:avLst/>
          </a:prstGeom>
          <a:noFill/>
          <a:ln w="9525">
            <a:noFill/>
            <a:miter lim="800000"/>
            <a:headEnd/>
            <a:tailEnd/>
          </a:ln>
        </p:spPr>
        <p:txBody>
          <a:bodyPr>
            <a:spAutoFit/>
          </a:bodyPr>
          <a:lstStyle/>
          <a:p>
            <a:pPr algn="ctr"/>
            <a:r>
              <a:rPr lang="pt-PT" sz="1400" b="1" dirty="0">
                <a:solidFill>
                  <a:schemeClr val="bg1"/>
                </a:solidFill>
                <a:latin typeface="Calibri" pitchFamily="34" charset="0"/>
              </a:rPr>
              <a:t>Amostra Aleatória de 34 Alunos de Medicina Veterinária da </a:t>
            </a:r>
            <a:r>
              <a:rPr lang="pt-PT" sz="1400" b="1" dirty="0" err="1" smtClean="0">
                <a:solidFill>
                  <a:schemeClr val="bg1"/>
                </a:solidFill>
                <a:latin typeface="Calibri" pitchFamily="34" charset="0"/>
              </a:rPr>
              <a:t>U.Évora</a:t>
            </a:r>
            <a:endParaRPr lang="pt-PT" sz="1400" b="1" dirty="0">
              <a:solidFill>
                <a:schemeClr val="bg1"/>
              </a:solidFill>
              <a:latin typeface="Calibri" pitchFamily="34" charset="0"/>
            </a:endParaRPr>
          </a:p>
          <a:p>
            <a:pPr algn="ctr"/>
            <a:r>
              <a:rPr lang="pt-PT" sz="1400" b="1" dirty="0">
                <a:solidFill>
                  <a:schemeClr val="bg1"/>
                </a:solidFill>
                <a:latin typeface="Calibri" pitchFamily="34" charset="0"/>
              </a:rPr>
              <a:t>28 de Maio de 2010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66" name="Picture 2" descr="http://www.askrobinwalker.com/files/2127328/uploaded/question_mark_3d.png"/>
          <p:cNvPicPr>
            <a:picLocks noChangeAspect="1" noChangeArrowheads="1"/>
          </p:cNvPicPr>
          <p:nvPr/>
        </p:nvPicPr>
        <p:blipFill>
          <a:blip r:embed="rId2" cstate="print"/>
          <a:srcRect/>
          <a:stretch>
            <a:fillRect/>
          </a:stretch>
        </p:blipFill>
        <p:spPr bwMode="auto">
          <a:xfrm>
            <a:off x="2786063" y="285750"/>
            <a:ext cx="3398837" cy="6572250"/>
          </a:xfrm>
          <a:prstGeom prst="rect">
            <a:avLst/>
          </a:prstGeom>
          <a:noFill/>
          <a:ln w="9525">
            <a:noFill/>
            <a:miter lim="800000"/>
            <a:headEnd/>
            <a:tailEnd/>
          </a:ln>
        </p:spPr>
      </p:pic>
      <p:sp>
        <p:nvSpPr>
          <p:cNvPr id="3" name="CaixaDeTexto 2"/>
          <p:cNvSpPr txBox="1"/>
          <p:nvPr/>
        </p:nvSpPr>
        <p:spPr>
          <a:xfrm>
            <a:off x="0" y="2714625"/>
            <a:ext cx="9144000" cy="1323975"/>
          </a:xfrm>
          <a:prstGeom prst="rect">
            <a:avLst/>
          </a:prstGeom>
          <a:noFill/>
        </p:spPr>
        <p:txBody>
          <a:bodyPr>
            <a:spAutoFit/>
          </a:bodyPr>
          <a:lstStyle/>
          <a:p>
            <a:pPr algn="ctr" fontAlgn="auto">
              <a:spcBef>
                <a:spcPts val="0"/>
              </a:spcBef>
              <a:spcAft>
                <a:spcPts val="0"/>
              </a:spcAft>
              <a:defRPr/>
            </a:pPr>
            <a:r>
              <a:rPr lang="pt-PT" sz="4000" b="1" i="1" dirty="0">
                <a:solidFill>
                  <a:srgbClr val="FFFFFF"/>
                </a:solidFill>
                <a:effectLst>
                  <a:outerShdw blurRad="38100" dist="38100" dir="2700000" algn="tl">
                    <a:srgbClr val="000000">
                      <a:alpha val="43137"/>
                    </a:srgbClr>
                  </a:outerShdw>
                </a:effectLst>
                <a:latin typeface="+mn-lt"/>
              </a:rPr>
              <a:t>Que sensações experimenta sempre </a:t>
            </a:r>
          </a:p>
          <a:p>
            <a:pPr algn="ctr" fontAlgn="auto">
              <a:spcBef>
                <a:spcPts val="0"/>
              </a:spcBef>
              <a:spcAft>
                <a:spcPts val="0"/>
              </a:spcAft>
              <a:defRPr/>
            </a:pPr>
            <a:r>
              <a:rPr lang="pt-PT" sz="4000" b="1" i="1" dirty="0">
                <a:solidFill>
                  <a:srgbClr val="FFFFFF"/>
                </a:solidFill>
                <a:effectLst>
                  <a:outerShdw blurRad="38100" dist="38100" dir="2700000" algn="tl">
                    <a:srgbClr val="000000">
                      <a:alpha val="43137"/>
                    </a:srgbClr>
                  </a:outerShdw>
                </a:effectLst>
                <a:latin typeface="+mn-lt"/>
              </a:rPr>
              <a:t>que usa animais na sua aprendizagem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aixaDeTexto 3"/>
          <p:cNvSpPr txBox="1">
            <a:spLocks noChangeArrowheads="1"/>
          </p:cNvSpPr>
          <p:nvPr/>
        </p:nvSpPr>
        <p:spPr bwMode="auto">
          <a:xfrm>
            <a:off x="0" y="6334125"/>
            <a:ext cx="9144000" cy="523875"/>
          </a:xfrm>
          <a:prstGeom prst="rect">
            <a:avLst/>
          </a:prstGeom>
          <a:noFill/>
          <a:ln w="9525">
            <a:noFill/>
            <a:miter lim="800000"/>
            <a:headEnd/>
            <a:tailEnd/>
          </a:ln>
        </p:spPr>
        <p:txBody>
          <a:bodyPr>
            <a:spAutoFit/>
          </a:bodyPr>
          <a:lstStyle/>
          <a:p>
            <a:pPr algn="ctr"/>
            <a:r>
              <a:rPr lang="pt-PT" sz="1400" b="1" dirty="0">
                <a:solidFill>
                  <a:schemeClr val="bg1"/>
                </a:solidFill>
                <a:latin typeface="Calibri" pitchFamily="34" charset="0"/>
              </a:rPr>
              <a:t>Amostra Aleatória de 34 Alunos de Medicina Veterinária da </a:t>
            </a:r>
            <a:r>
              <a:rPr lang="pt-PT" sz="1400" b="1" dirty="0" err="1" smtClean="0">
                <a:solidFill>
                  <a:schemeClr val="bg1"/>
                </a:solidFill>
                <a:latin typeface="Calibri" pitchFamily="34" charset="0"/>
              </a:rPr>
              <a:t>U.Évora</a:t>
            </a:r>
            <a:endParaRPr lang="pt-PT" sz="1400" b="1" dirty="0">
              <a:solidFill>
                <a:schemeClr val="bg1"/>
              </a:solidFill>
              <a:latin typeface="Calibri" pitchFamily="34" charset="0"/>
            </a:endParaRPr>
          </a:p>
          <a:p>
            <a:pPr algn="ctr"/>
            <a:r>
              <a:rPr lang="pt-PT" sz="1400" b="1" dirty="0">
                <a:solidFill>
                  <a:schemeClr val="bg1"/>
                </a:solidFill>
                <a:latin typeface="Calibri" pitchFamily="34" charset="0"/>
              </a:rPr>
              <a:t>28 de Maio de 2010 </a:t>
            </a:r>
          </a:p>
        </p:txBody>
      </p:sp>
      <p:graphicFrame>
        <p:nvGraphicFramePr>
          <p:cNvPr id="6" name="Chart 1"/>
          <p:cNvGraphicFramePr>
            <a:graphicFrameLocks/>
          </p:cNvGraphicFramePr>
          <p:nvPr/>
        </p:nvGraphicFramePr>
        <p:xfrm>
          <a:off x="0" y="0"/>
          <a:ext cx="9144000" cy="63579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http://www.askrobinwalker.com/files/2127328/uploaded/question_mark_3d.png"/>
          <p:cNvPicPr>
            <a:picLocks noChangeAspect="1" noChangeArrowheads="1"/>
          </p:cNvPicPr>
          <p:nvPr/>
        </p:nvPicPr>
        <p:blipFill>
          <a:blip r:embed="rId2" cstate="print"/>
          <a:srcRect/>
          <a:stretch>
            <a:fillRect/>
          </a:stretch>
        </p:blipFill>
        <p:spPr bwMode="auto">
          <a:xfrm>
            <a:off x="2786063" y="285750"/>
            <a:ext cx="3398837" cy="6572250"/>
          </a:xfrm>
          <a:prstGeom prst="rect">
            <a:avLst/>
          </a:prstGeom>
          <a:noFill/>
          <a:ln w="9525">
            <a:noFill/>
            <a:miter lim="800000"/>
            <a:headEnd/>
            <a:tailEnd/>
          </a:ln>
        </p:spPr>
      </p:pic>
      <p:sp>
        <p:nvSpPr>
          <p:cNvPr id="3" name="CaixaDeTexto 2"/>
          <p:cNvSpPr txBox="1"/>
          <p:nvPr/>
        </p:nvSpPr>
        <p:spPr>
          <a:xfrm>
            <a:off x="0" y="2714625"/>
            <a:ext cx="9144000" cy="1323975"/>
          </a:xfrm>
          <a:prstGeom prst="rect">
            <a:avLst/>
          </a:prstGeom>
          <a:noFill/>
        </p:spPr>
        <p:txBody>
          <a:bodyPr>
            <a:spAutoFit/>
          </a:bodyPr>
          <a:lstStyle/>
          <a:p>
            <a:pPr algn="ctr" fontAlgn="auto">
              <a:spcBef>
                <a:spcPts val="0"/>
              </a:spcBef>
              <a:spcAft>
                <a:spcPts val="0"/>
              </a:spcAft>
              <a:defRPr/>
            </a:pPr>
            <a:r>
              <a:rPr lang="pt-PT" sz="4000" b="1" i="1" dirty="0">
                <a:solidFill>
                  <a:srgbClr val="FFFFFF"/>
                </a:solidFill>
                <a:effectLst>
                  <a:outerShdw blurRad="38100" dist="38100" dir="2700000" algn="tl">
                    <a:srgbClr val="000000">
                      <a:alpha val="43137"/>
                    </a:srgbClr>
                  </a:outerShdw>
                </a:effectLst>
                <a:latin typeface="+mn-lt"/>
              </a:rPr>
              <a:t>Acredita que, se não recorresse ao uso de animais, sairia tão bem preparado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aixaDeTexto 5"/>
          <p:cNvSpPr txBox="1">
            <a:spLocks noChangeArrowheads="1"/>
          </p:cNvSpPr>
          <p:nvPr/>
        </p:nvSpPr>
        <p:spPr bwMode="auto">
          <a:xfrm>
            <a:off x="0" y="6334125"/>
            <a:ext cx="9144000" cy="523875"/>
          </a:xfrm>
          <a:prstGeom prst="rect">
            <a:avLst/>
          </a:prstGeom>
          <a:noFill/>
          <a:ln w="9525">
            <a:noFill/>
            <a:miter lim="800000"/>
            <a:headEnd/>
            <a:tailEnd/>
          </a:ln>
        </p:spPr>
        <p:txBody>
          <a:bodyPr>
            <a:spAutoFit/>
          </a:bodyPr>
          <a:lstStyle/>
          <a:p>
            <a:pPr algn="ctr"/>
            <a:r>
              <a:rPr lang="pt-PT" sz="1400" b="1" dirty="0">
                <a:solidFill>
                  <a:schemeClr val="bg1"/>
                </a:solidFill>
                <a:latin typeface="Calibri" pitchFamily="34" charset="0"/>
              </a:rPr>
              <a:t>Amostra Aleatória de 34 Alunos de Medicina Veterinária da </a:t>
            </a:r>
            <a:r>
              <a:rPr lang="pt-PT" sz="1400" b="1" dirty="0" err="1" smtClean="0">
                <a:solidFill>
                  <a:schemeClr val="bg1"/>
                </a:solidFill>
                <a:latin typeface="Calibri" pitchFamily="34" charset="0"/>
              </a:rPr>
              <a:t>U.Évora</a:t>
            </a:r>
            <a:endParaRPr lang="pt-PT" sz="1400" b="1" dirty="0">
              <a:solidFill>
                <a:schemeClr val="bg1"/>
              </a:solidFill>
              <a:latin typeface="Calibri" pitchFamily="34" charset="0"/>
            </a:endParaRPr>
          </a:p>
          <a:p>
            <a:pPr algn="ctr"/>
            <a:r>
              <a:rPr lang="pt-PT" sz="1400" b="1" dirty="0">
                <a:solidFill>
                  <a:schemeClr val="bg1"/>
                </a:solidFill>
                <a:latin typeface="Calibri" pitchFamily="34" charset="0"/>
              </a:rPr>
              <a:t>28 de Maio de 2010 </a:t>
            </a:r>
          </a:p>
        </p:txBody>
      </p:sp>
      <p:graphicFrame>
        <p:nvGraphicFramePr>
          <p:cNvPr id="8" name="Chart 1"/>
          <p:cNvGraphicFramePr>
            <a:graphicFrameLocks/>
          </p:cNvGraphicFramePr>
          <p:nvPr/>
        </p:nvGraphicFramePr>
        <p:xfrm>
          <a:off x="0" y="0"/>
          <a:ext cx="9144000" cy="64293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142844" y="1714488"/>
          <a:ext cx="885831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Argumentos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0738" y="2366963"/>
            <a:ext cx="7502525" cy="2124075"/>
          </a:xfrm>
          <a:prstGeom prst="rect">
            <a:avLst/>
          </a:prstGeom>
          <a:solidFill>
            <a:srgbClr val="FFFFFF">
              <a:alpha val="40000"/>
            </a:srgbClr>
          </a:solidFill>
        </p:spPr>
        <p:txBody>
          <a:bodyPr>
            <a:spAutoFit/>
          </a:bodyPr>
          <a:lstStyle/>
          <a:p>
            <a:pPr algn="ctr" fontAlgn="auto">
              <a:spcBef>
                <a:spcPts val="0"/>
              </a:spcBef>
              <a:spcAft>
                <a:spcPts val="0"/>
              </a:spcAft>
              <a:defRPr/>
            </a:pPr>
            <a:r>
              <a:rPr lang="pt-PT" sz="6600" b="1" dirty="0">
                <a:solidFill>
                  <a:srgbClr val="FFFFFF"/>
                </a:solidFill>
                <a:effectLst>
                  <a:outerShdw blurRad="38100" dist="38100" dir="2700000" algn="tl">
                    <a:srgbClr val="000000">
                      <a:alpha val="43137"/>
                    </a:srgbClr>
                  </a:outerShdw>
                </a:effectLst>
                <a:latin typeface="Bodoni MT Black" pitchFamily="18" charset="0"/>
              </a:rPr>
              <a:t>Uma Abordagem Diferente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orthohealing.com/blog/wp-content/uploads/2009/12/western-U.jpg"/>
          <p:cNvPicPr>
            <a:picLocks noChangeAspect="1" noChangeArrowheads="1"/>
          </p:cNvPicPr>
          <p:nvPr/>
        </p:nvPicPr>
        <p:blipFill>
          <a:blip r:embed="rId2" cstate="print"/>
          <a:srcRect/>
          <a:stretch>
            <a:fillRect/>
          </a:stretch>
        </p:blipFill>
        <p:spPr bwMode="auto">
          <a:xfrm>
            <a:off x="214282" y="1571612"/>
            <a:ext cx="3149571" cy="3738589"/>
          </a:xfrm>
          <a:prstGeom prst="rect">
            <a:avLst/>
          </a:prstGeom>
          <a:noFill/>
          <a:effectLst>
            <a:outerShdw blurRad="76200" dir="13500000" sy="23000" kx="1200000" algn="br" rotWithShape="0">
              <a:prstClr val="black">
                <a:alpha val="20000"/>
              </a:prstClr>
            </a:outerShdw>
          </a:effectLst>
          <a:scene3d>
            <a:camera prst="perspectiveContrastingRightFacing">
              <a:rot lat="304774" lon="19245626" rev="238131"/>
            </a:camera>
            <a:lightRig rig="threePt" dir="t"/>
          </a:scene3d>
          <a:sp3d>
            <a:bevelT/>
          </a:sp3d>
        </p:spPr>
      </p:pic>
      <p:sp>
        <p:nvSpPr>
          <p:cNvPr id="69634" name="CaixaDeTexto 2"/>
          <p:cNvSpPr txBox="1">
            <a:spLocks noChangeArrowheads="1"/>
          </p:cNvSpPr>
          <p:nvPr/>
        </p:nvSpPr>
        <p:spPr bwMode="auto">
          <a:xfrm>
            <a:off x="3143240" y="214313"/>
            <a:ext cx="5786448" cy="6494085"/>
          </a:xfrm>
          <a:prstGeom prst="rect">
            <a:avLst/>
          </a:prstGeom>
          <a:solidFill>
            <a:srgbClr val="FFFFFF">
              <a:alpha val="39999"/>
            </a:srgbClr>
          </a:solidFill>
          <a:ln w="9525">
            <a:noFill/>
            <a:miter lim="800000"/>
            <a:headEnd/>
            <a:tailEnd/>
          </a:ln>
        </p:spPr>
        <p:txBody>
          <a:bodyPr wrap="square">
            <a:spAutoFit/>
          </a:bodyPr>
          <a:lstStyle/>
          <a:p>
            <a:pPr algn="just">
              <a:buFont typeface="Wingdings" pitchFamily="2" charset="2"/>
              <a:buChar char="§"/>
            </a:pPr>
            <a:r>
              <a:rPr lang="pt-PT" sz="2000" dirty="0">
                <a:latin typeface="Cambria" pitchFamily="18" charset="0"/>
              </a:rPr>
              <a:t>  Primeira faculdade criada sob o princípio de </a:t>
            </a:r>
            <a:r>
              <a:rPr lang="pt-PT" sz="2000" b="1" i="1" dirty="0">
                <a:latin typeface="Cambria" pitchFamily="18" charset="0"/>
              </a:rPr>
              <a:t>reverência à vida</a:t>
            </a:r>
          </a:p>
          <a:p>
            <a:pPr algn="just">
              <a:buFont typeface="Wingdings" pitchFamily="2" charset="2"/>
              <a:buChar char="§"/>
            </a:pPr>
            <a:endParaRPr lang="pt-PT" sz="1400" dirty="0">
              <a:latin typeface="Cambria" pitchFamily="18" charset="0"/>
            </a:endParaRPr>
          </a:p>
          <a:p>
            <a:pPr algn="just">
              <a:buFont typeface="Wingdings" pitchFamily="2" charset="2"/>
              <a:buChar char="§"/>
            </a:pPr>
            <a:r>
              <a:rPr lang="pt-PT" sz="2000" dirty="0">
                <a:latin typeface="Cambria" pitchFamily="18" charset="0"/>
              </a:rPr>
              <a:t>   Compromisso de </a:t>
            </a:r>
            <a:r>
              <a:rPr lang="pt-PT" sz="2000" b="1" i="1" dirty="0">
                <a:latin typeface="Cambria" pitchFamily="18" charset="0"/>
              </a:rPr>
              <a:t>nunca utilizar animais vivos</a:t>
            </a:r>
            <a:r>
              <a:rPr lang="pt-PT" sz="2000" dirty="0">
                <a:latin typeface="Cambria" pitchFamily="18" charset="0"/>
              </a:rPr>
              <a:t> para o ensino</a:t>
            </a:r>
          </a:p>
          <a:p>
            <a:pPr algn="just">
              <a:buFont typeface="Wingdings" pitchFamily="2" charset="2"/>
              <a:buChar char="§"/>
            </a:pPr>
            <a:endParaRPr lang="pt-PT" sz="1400" dirty="0">
              <a:latin typeface="Cambria" pitchFamily="18" charset="0"/>
            </a:endParaRPr>
          </a:p>
          <a:p>
            <a:pPr algn="just">
              <a:buFont typeface="Wingdings" pitchFamily="2" charset="2"/>
              <a:buChar char="§"/>
            </a:pPr>
            <a:r>
              <a:rPr lang="pt-PT" sz="2000" dirty="0">
                <a:latin typeface="Cambria" pitchFamily="18" charset="0"/>
              </a:rPr>
              <a:t>   Criada por grupo de </a:t>
            </a:r>
            <a:r>
              <a:rPr lang="pt-PT" sz="2000" b="1" i="1" dirty="0">
                <a:latin typeface="Cambria" pitchFamily="18" charset="0"/>
              </a:rPr>
              <a:t>antigos reitores </a:t>
            </a:r>
            <a:r>
              <a:rPr lang="pt-PT" sz="2000" dirty="0">
                <a:latin typeface="Cambria" pitchFamily="18" charset="0"/>
              </a:rPr>
              <a:t>de faculdades de Medicina Veterinária</a:t>
            </a:r>
          </a:p>
          <a:p>
            <a:pPr algn="just">
              <a:buFont typeface="Wingdings" pitchFamily="2" charset="2"/>
              <a:buChar char="§"/>
            </a:pPr>
            <a:endParaRPr lang="pt-PT" sz="1400" dirty="0">
              <a:latin typeface="Cambria" pitchFamily="18" charset="0"/>
            </a:endParaRPr>
          </a:p>
          <a:p>
            <a:pPr algn="just">
              <a:buFont typeface="Wingdings" pitchFamily="2" charset="2"/>
              <a:buChar char="§"/>
            </a:pPr>
            <a:r>
              <a:rPr lang="pt-PT" sz="2000" dirty="0">
                <a:latin typeface="Cambria" pitchFamily="18" charset="0"/>
              </a:rPr>
              <a:t>   Princípio de </a:t>
            </a:r>
            <a:r>
              <a:rPr lang="pt-PT" sz="2000" b="1" i="1" dirty="0">
                <a:latin typeface="Cambria" pitchFamily="18" charset="0"/>
              </a:rPr>
              <a:t>“self </a:t>
            </a:r>
            <a:r>
              <a:rPr lang="pt-PT" sz="2000" b="1" i="1" dirty="0" err="1">
                <a:latin typeface="Cambria" pitchFamily="18" charset="0"/>
              </a:rPr>
              <a:t>directed</a:t>
            </a:r>
            <a:r>
              <a:rPr lang="pt-PT" sz="2000" b="1" i="1" dirty="0">
                <a:latin typeface="Cambria" pitchFamily="18" charset="0"/>
              </a:rPr>
              <a:t> </a:t>
            </a:r>
            <a:r>
              <a:rPr lang="pt-PT" sz="2000" b="1" i="1" dirty="0" err="1">
                <a:latin typeface="Cambria" pitchFamily="18" charset="0"/>
              </a:rPr>
              <a:t>learning</a:t>
            </a:r>
            <a:r>
              <a:rPr lang="pt-PT" sz="2000" b="1" i="1" dirty="0">
                <a:latin typeface="Cambria" pitchFamily="18" charset="0"/>
              </a:rPr>
              <a:t>”</a:t>
            </a:r>
            <a:r>
              <a:rPr lang="pt-PT" sz="2000" dirty="0">
                <a:latin typeface="Cambria" pitchFamily="18" charset="0"/>
              </a:rPr>
              <a:t> – </a:t>
            </a:r>
            <a:r>
              <a:rPr lang="pt-PT" sz="2000" dirty="0" smtClean="0">
                <a:latin typeface="Cambria" pitchFamily="18" charset="0"/>
              </a:rPr>
              <a:t>os alunos estabelecem os objectivos da sua aprendizagem de acordo com a sua motivação e interesses e o tipo de abordagem às tarefas atribuídas. Os professores colaboram delineando estratégias de aprendizagem e auxiliando o estudante a desenvolver a capacidade de as utilizar de forma autónoma. Desenvolve o conhecimento em áreas específicas e a capacidade de o aplicar a situações reais.</a:t>
            </a:r>
            <a:endParaRPr lang="pt-PT" sz="2000" dirty="0">
              <a:latin typeface="Cambria" pitchFamily="18" charset="0"/>
            </a:endParaRPr>
          </a:p>
          <a:p>
            <a:pPr algn="just"/>
            <a:endParaRPr lang="pt-PT" sz="1400" dirty="0">
              <a:latin typeface="Cambria" pitchFamily="18" charset="0"/>
            </a:endParaRPr>
          </a:p>
          <a:p>
            <a:pPr algn="just">
              <a:buFont typeface="Wingdings" pitchFamily="2" charset="2"/>
              <a:buChar char="§"/>
            </a:pPr>
            <a:r>
              <a:rPr lang="pt-PT" sz="2000" dirty="0">
                <a:latin typeface="Cambria" pitchFamily="18" charset="0"/>
              </a:rPr>
              <a:t>   Funciona com </a:t>
            </a:r>
            <a:r>
              <a:rPr lang="pt-PT" sz="2000" b="1" i="1" dirty="0">
                <a:latin typeface="Cambria" pitchFamily="18" charset="0"/>
              </a:rPr>
              <a:t>animais que faleceram</a:t>
            </a:r>
            <a:r>
              <a:rPr lang="pt-PT" sz="2000" dirty="0">
                <a:latin typeface="Cambria" pitchFamily="18" charset="0"/>
              </a:rPr>
              <a:t> e foram </a:t>
            </a:r>
            <a:r>
              <a:rPr lang="pt-PT" sz="2000" b="1" i="1" dirty="0">
                <a:latin typeface="Cambria" pitchFamily="18" charset="0"/>
              </a:rPr>
              <a:t>doados</a:t>
            </a:r>
            <a:r>
              <a:rPr lang="pt-PT" sz="2000" dirty="0">
                <a:latin typeface="Cambria" pitchFamily="18" charset="0"/>
              </a:rPr>
              <a:t> pelos proprietários – </a:t>
            </a:r>
            <a:r>
              <a:rPr lang="pt-PT" sz="2000" b="1" dirty="0" err="1" smtClean="0">
                <a:latin typeface="Cambria" pitchFamily="18" charset="0"/>
              </a:rPr>
              <a:t>Willed</a:t>
            </a:r>
            <a:r>
              <a:rPr lang="pt-PT" sz="2000" b="1" dirty="0" smtClean="0">
                <a:latin typeface="Cambria" pitchFamily="18" charset="0"/>
              </a:rPr>
              <a:t> </a:t>
            </a:r>
            <a:r>
              <a:rPr lang="pt-PT" sz="2000" b="1" dirty="0" err="1" smtClean="0">
                <a:latin typeface="Cambria" pitchFamily="18" charset="0"/>
              </a:rPr>
              <a:t>Deceased</a:t>
            </a:r>
            <a:r>
              <a:rPr lang="pt-PT" sz="2000" b="1" dirty="0" smtClean="0">
                <a:latin typeface="Cambria" pitchFamily="18" charset="0"/>
              </a:rPr>
              <a:t> </a:t>
            </a:r>
            <a:r>
              <a:rPr lang="pt-PT" sz="2000" b="1" dirty="0" err="1" smtClean="0">
                <a:latin typeface="Cambria" pitchFamily="18" charset="0"/>
              </a:rPr>
              <a:t>Animals</a:t>
            </a:r>
            <a:r>
              <a:rPr lang="pt-PT" sz="2000" b="1" dirty="0" smtClean="0">
                <a:latin typeface="Cambria" pitchFamily="18" charset="0"/>
              </a:rPr>
              <a:t> for </a:t>
            </a:r>
            <a:r>
              <a:rPr lang="pt-PT" sz="2000" b="1" dirty="0" err="1" smtClean="0">
                <a:latin typeface="Cambria" pitchFamily="18" charset="0"/>
              </a:rPr>
              <a:t>Veterinary</a:t>
            </a:r>
            <a:r>
              <a:rPr lang="pt-PT" sz="2000" b="1" dirty="0" smtClean="0">
                <a:latin typeface="Cambria" pitchFamily="18" charset="0"/>
              </a:rPr>
              <a:t> </a:t>
            </a:r>
            <a:r>
              <a:rPr lang="pt-PT" sz="2000" b="1" dirty="0" err="1" smtClean="0">
                <a:latin typeface="Cambria" pitchFamily="18" charset="0"/>
              </a:rPr>
              <a:t>Education</a:t>
            </a:r>
            <a:r>
              <a:rPr lang="pt-PT" sz="2000" b="1" dirty="0" smtClean="0">
                <a:latin typeface="Cambria" pitchFamily="18" charset="0"/>
              </a:rPr>
              <a:t> </a:t>
            </a:r>
            <a:r>
              <a:rPr lang="pt-PT" sz="2000" b="1" dirty="0" err="1" smtClean="0">
                <a:latin typeface="Cambria" pitchFamily="18" charset="0"/>
              </a:rPr>
              <a:t>program</a:t>
            </a:r>
            <a:endParaRPr lang="pt-PT" sz="2000" b="1" i="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strVal val="#ppt_w*0.70"/>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animEffect transition="in" filter="fade">
                                      <p:cBhvr>
                                        <p:cTn id="9"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a:xfrm>
            <a:off x="214313" y="1285875"/>
            <a:ext cx="8715375" cy="542925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Discussão Consensual</a:t>
            </a:r>
          </a:p>
        </p:txBody>
      </p:sp>
      <p:sp>
        <p:nvSpPr>
          <p:cNvPr id="70659" name="CaixaDeTexto 3"/>
          <p:cNvSpPr txBox="1">
            <a:spLocks noChangeArrowheads="1"/>
          </p:cNvSpPr>
          <p:nvPr/>
        </p:nvSpPr>
        <p:spPr bwMode="auto">
          <a:xfrm>
            <a:off x="357188" y="1428750"/>
            <a:ext cx="8429625" cy="369888"/>
          </a:xfrm>
          <a:prstGeom prst="rect">
            <a:avLst/>
          </a:prstGeom>
          <a:solidFill>
            <a:srgbClr val="FFFFFF">
              <a:alpha val="39999"/>
            </a:srgbClr>
          </a:solidFill>
          <a:ln w="9525">
            <a:noFill/>
            <a:miter lim="800000"/>
            <a:headEnd/>
            <a:tailEnd/>
          </a:ln>
        </p:spPr>
        <p:txBody>
          <a:bodyPr>
            <a:spAutoFit/>
          </a:bodyPr>
          <a:lstStyle/>
          <a:p>
            <a:pPr algn="ctr"/>
            <a:r>
              <a:rPr lang="pt-PT">
                <a:latin typeface="Cambria" pitchFamily="18" charset="0"/>
              </a:rPr>
              <a:t>Apesar de o uso de animais ter evoluído, eticamente existem lacunas a preencher</a:t>
            </a:r>
          </a:p>
        </p:txBody>
      </p:sp>
      <p:pic>
        <p:nvPicPr>
          <p:cNvPr id="75778" name="Picture 2" descr="http://fermentation.typepad.com/photos/uncategorized/2008/08/27/ethics.jpg"/>
          <p:cNvPicPr>
            <a:picLocks noChangeAspect="1" noChangeArrowheads="1"/>
          </p:cNvPicPr>
          <p:nvPr/>
        </p:nvPicPr>
        <p:blipFill>
          <a:blip r:embed="rId2" cstate="print">
            <a:duotone>
              <a:schemeClr val="accent1">
                <a:shade val="45000"/>
                <a:satMod val="135000"/>
              </a:schemeClr>
              <a:prstClr val="white"/>
            </a:duotone>
          </a:blip>
          <a:srcRect l="2517" t="8929" r="9395" b="13690"/>
          <a:stretch>
            <a:fillRect/>
          </a:stretch>
        </p:blipFill>
        <p:spPr bwMode="auto">
          <a:xfrm>
            <a:off x="2696753" y="2571744"/>
            <a:ext cx="3750495" cy="278608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0661" name="Rectângulo 6"/>
          <p:cNvSpPr>
            <a:spLocks noChangeArrowheads="1"/>
          </p:cNvSpPr>
          <p:nvPr/>
        </p:nvSpPr>
        <p:spPr bwMode="auto">
          <a:xfrm>
            <a:off x="357188" y="1928813"/>
            <a:ext cx="5072062" cy="369887"/>
          </a:xfrm>
          <a:prstGeom prst="rect">
            <a:avLst/>
          </a:prstGeom>
          <a:solidFill>
            <a:srgbClr val="FFFFFF">
              <a:alpha val="39999"/>
            </a:srgbClr>
          </a:solidFill>
          <a:ln w="9525">
            <a:noFill/>
            <a:miter lim="800000"/>
            <a:headEnd/>
            <a:tailEnd/>
          </a:ln>
        </p:spPr>
        <p:txBody>
          <a:bodyPr>
            <a:spAutoFit/>
          </a:bodyPr>
          <a:lstStyle/>
          <a:p>
            <a:pPr algn="ctr"/>
            <a:r>
              <a:rPr lang="pt-PT">
                <a:latin typeface="Cambria" pitchFamily="18" charset="0"/>
              </a:rPr>
              <a:t>Processo de Dessensibilização</a:t>
            </a:r>
          </a:p>
        </p:txBody>
      </p:sp>
      <p:sp>
        <p:nvSpPr>
          <p:cNvPr id="70662" name="Rectângulo 7"/>
          <p:cNvSpPr>
            <a:spLocks noChangeArrowheads="1"/>
          </p:cNvSpPr>
          <p:nvPr/>
        </p:nvSpPr>
        <p:spPr bwMode="auto">
          <a:xfrm>
            <a:off x="5500688" y="1928813"/>
            <a:ext cx="3286125" cy="369887"/>
          </a:xfrm>
          <a:prstGeom prst="rect">
            <a:avLst/>
          </a:prstGeom>
          <a:solidFill>
            <a:srgbClr val="FFFFFF">
              <a:alpha val="39999"/>
            </a:srgbClr>
          </a:solidFill>
          <a:ln w="9525">
            <a:noFill/>
            <a:miter lim="800000"/>
            <a:headEnd/>
            <a:tailEnd/>
          </a:ln>
        </p:spPr>
        <p:txBody>
          <a:bodyPr>
            <a:spAutoFit/>
          </a:bodyPr>
          <a:lstStyle/>
          <a:p>
            <a:pPr algn="ctr"/>
            <a:r>
              <a:rPr lang="pt-PT">
                <a:latin typeface="Cambria" pitchFamily="18" charset="0"/>
              </a:rPr>
              <a:t>Facilitismo e habituação</a:t>
            </a:r>
          </a:p>
        </p:txBody>
      </p:sp>
      <p:sp>
        <p:nvSpPr>
          <p:cNvPr id="70663" name="Rectângulo 8"/>
          <p:cNvSpPr>
            <a:spLocks noChangeArrowheads="1"/>
          </p:cNvSpPr>
          <p:nvPr/>
        </p:nvSpPr>
        <p:spPr bwMode="auto">
          <a:xfrm>
            <a:off x="357188" y="5643563"/>
            <a:ext cx="4000500" cy="923925"/>
          </a:xfrm>
          <a:prstGeom prst="rect">
            <a:avLst/>
          </a:prstGeom>
          <a:solidFill>
            <a:srgbClr val="FFFFFF">
              <a:alpha val="39999"/>
            </a:srgbClr>
          </a:solidFill>
          <a:ln w="9525">
            <a:noFill/>
            <a:miter lim="800000"/>
            <a:headEnd/>
            <a:tailEnd/>
          </a:ln>
        </p:spPr>
        <p:txBody>
          <a:bodyPr>
            <a:spAutoFit/>
          </a:bodyPr>
          <a:lstStyle/>
          <a:p>
            <a:pPr algn="just"/>
            <a:r>
              <a:rPr lang="pt-PT">
                <a:latin typeface="Cambria" pitchFamily="18" charset="0"/>
              </a:rPr>
              <a:t>Medo de manifestar opiniões devido a represálias, exclusão ou reprovação – atrasa processo de mudança</a:t>
            </a:r>
          </a:p>
        </p:txBody>
      </p:sp>
      <p:sp>
        <p:nvSpPr>
          <p:cNvPr id="70664" name="Rectângulo 9"/>
          <p:cNvSpPr>
            <a:spLocks noChangeArrowheads="1"/>
          </p:cNvSpPr>
          <p:nvPr/>
        </p:nvSpPr>
        <p:spPr bwMode="auto">
          <a:xfrm>
            <a:off x="357188" y="4576763"/>
            <a:ext cx="2143125" cy="923925"/>
          </a:xfrm>
          <a:prstGeom prst="rect">
            <a:avLst/>
          </a:prstGeom>
          <a:solidFill>
            <a:srgbClr val="FFFFFF">
              <a:alpha val="39999"/>
            </a:srgbClr>
          </a:solidFill>
          <a:ln w="9525">
            <a:noFill/>
            <a:miter lim="800000"/>
            <a:headEnd/>
            <a:tailEnd/>
          </a:ln>
        </p:spPr>
        <p:txBody>
          <a:bodyPr>
            <a:spAutoFit/>
          </a:bodyPr>
          <a:lstStyle/>
          <a:p>
            <a:pPr algn="just"/>
            <a:r>
              <a:rPr lang="pt-PT" dirty="0">
                <a:latin typeface="Cambria" pitchFamily="18" charset="0"/>
              </a:rPr>
              <a:t>A abolição total dos animais no ensino não é viável</a:t>
            </a:r>
          </a:p>
        </p:txBody>
      </p:sp>
      <p:sp>
        <p:nvSpPr>
          <p:cNvPr id="70665" name="Rectângulo 10"/>
          <p:cNvSpPr>
            <a:spLocks noChangeArrowheads="1"/>
          </p:cNvSpPr>
          <p:nvPr/>
        </p:nvSpPr>
        <p:spPr bwMode="auto">
          <a:xfrm>
            <a:off x="6643688" y="2500313"/>
            <a:ext cx="2143125" cy="2862262"/>
          </a:xfrm>
          <a:prstGeom prst="rect">
            <a:avLst/>
          </a:prstGeom>
          <a:solidFill>
            <a:srgbClr val="FFFFFF">
              <a:alpha val="39999"/>
            </a:srgbClr>
          </a:solidFill>
          <a:ln w="9525">
            <a:noFill/>
            <a:miter lim="800000"/>
            <a:headEnd/>
            <a:tailEnd/>
          </a:ln>
        </p:spPr>
        <p:txBody>
          <a:bodyPr>
            <a:spAutoFit/>
          </a:bodyPr>
          <a:lstStyle/>
          <a:p>
            <a:pPr algn="just"/>
            <a:r>
              <a:rPr lang="pt-PT">
                <a:latin typeface="Cambria" pitchFamily="18" charset="0"/>
              </a:rPr>
              <a:t>Recurso a modelos deve ser sempre opção se estes conferirem uma aproximação à realidade satisfatória que permita uma aprendizagem efectiva</a:t>
            </a:r>
          </a:p>
        </p:txBody>
      </p:sp>
      <p:sp>
        <p:nvSpPr>
          <p:cNvPr id="70666" name="Rectângulo 11"/>
          <p:cNvSpPr>
            <a:spLocks noChangeArrowheads="1"/>
          </p:cNvSpPr>
          <p:nvPr/>
        </p:nvSpPr>
        <p:spPr bwMode="auto">
          <a:xfrm>
            <a:off x="4500563" y="5643563"/>
            <a:ext cx="4286250" cy="923925"/>
          </a:xfrm>
          <a:prstGeom prst="rect">
            <a:avLst/>
          </a:prstGeom>
          <a:solidFill>
            <a:srgbClr val="FFFFFF">
              <a:alpha val="39999"/>
            </a:srgbClr>
          </a:solidFill>
          <a:ln w="9525">
            <a:noFill/>
            <a:miter lim="800000"/>
            <a:headEnd/>
            <a:tailEnd/>
          </a:ln>
        </p:spPr>
        <p:txBody>
          <a:bodyPr>
            <a:spAutoFit/>
          </a:bodyPr>
          <a:lstStyle/>
          <a:p>
            <a:pPr algn="just"/>
            <a:r>
              <a:rPr lang="pt-PT">
                <a:latin typeface="Cambria" pitchFamily="18" charset="0"/>
              </a:rPr>
              <a:t>Condições financeiras das instituições portuguesas – entrave à aquisição de novas alternativas</a:t>
            </a:r>
          </a:p>
        </p:txBody>
      </p:sp>
      <p:sp>
        <p:nvSpPr>
          <p:cNvPr id="70667" name="Rectângulo 12"/>
          <p:cNvSpPr>
            <a:spLocks noChangeArrowheads="1"/>
          </p:cNvSpPr>
          <p:nvPr/>
        </p:nvSpPr>
        <p:spPr bwMode="auto">
          <a:xfrm>
            <a:off x="357188" y="2460625"/>
            <a:ext cx="2143125" cy="1754188"/>
          </a:xfrm>
          <a:prstGeom prst="rect">
            <a:avLst/>
          </a:prstGeom>
          <a:solidFill>
            <a:srgbClr val="FFFFFF">
              <a:alpha val="39999"/>
            </a:srgbClr>
          </a:solidFill>
          <a:ln w="9525">
            <a:noFill/>
            <a:miter lim="800000"/>
            <a:headEnd/>
            <a:tailEnd/>
          </a:ln>
        </p:spPr>
        <p:txBody>
          <a:bodyPr>
            <a:spAutoFit/>
          </a:bodyPr>
          <a:lstStyle/>
          <a:p>
            <a:pPr algn="just"/>
            <a:r>
              <a:rPr lang="pt-PT">
                <a:latin typeface="Cambria" pitchFamily="18" charset="0"/>
              </a:rPr>
              <a:t>Não actuação de uma entidade reguladora / falta de informação acerca da sua existência e função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1" grpId="0" animBg="1"/>
      <p:bldP spid="70662" grpId="0" animBg="1"/>
      <p:bldP spid="70663" grpId="0" animBg="1"/>
      <p:bldP spid="70664" grpId="0" animBg="1"/>
      <p:bldP spid="70665" grpId="0" animBg="1"/>
      <p:bldP spid="70666" grpId="0" animBg="1"/>
      <p:bldP spid="7066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Conclusão</a:t>
            </a:r>
          </a:p>
        </p:txBody>
      </p:sp>
      <p:sp>
        <p:nvSpPr>
          <p:cNvPr id="71682" name="CaixaDeTexto 3"/>
          <p:cNvSpPr txBox="1">
            <a:spLocks noChangeArrowheads="1"/>
          </p:cNvSpPr>
          <p:nvPr/>
        </p:nvSpPr>
        <p:spPr bwMode="auto">
          <a:xfrm>
            <a:off x="214313" y="1214438"/>
            <a:ext cx="8715375" cy="5429272"/>
          </a:xfrm>
          <a:prstGeom prst="rect">
            <a:avLst/>
          </a:prstGeom>
          <a:solidFill>
            <a:srgbClr val="FFFFFF">
              <a:alpha val="39999"/>
            </a:srgbClr>
          </a:solidFill>
          <a:ln w="9525">
            <a:noFill/>
            <a:miter lim="800000"/>
            <a:headEnd/>
            <a:tailEnd/>
          </a:ln>
        </p:spPr>
        <p:txBody>
          <a:bodyPr wrap="square">
            <a:spAutoFit/>
          </a:bodyPr>
          <a:lstStyle/>
          <a:p>
            <a:pPr>
              <a:buFontTx/>
              <a:buBlip>
                <a:blip r:embed="rId2"/>
              </a:buBlip>
            </a:pPr>
            <a:r>
              <a:rPr lang="pt-PT" sz="2000" dirty="0" smtClean="0">
                <a:latin typeface="Cambria" pitchFamily="18" charset="0"/>
              </a:rPr>
              <a:t>   </a:t>
            </a:r>
            <a:r>
              <a:rPr lang="pt-PT" sz="2000" b="1" dirty="0" smtClean="0">
                <a:latin typeface="Cambria" pitchFamily="18" charset="0"/>
              </a:rPr>
              <a:t>Impacto </a:t>
            </a:r>
            <a:r>
              <a:rPr lang="pt-PT" sz="2000" b="1" dirty="0">
                <a:latin typeface="Cambria" pitchFamily="18" charset="0"/>
              </a:rPr>
              <a:t>da dessensibilização </a:t>
            </a:r>
            <a:r>
              <a:rPr lang="pt-PT" sz="2000" dirty="0">
                <a:latin typeface="Cambria" pitchFamily="18" charset="0"/>
              </a:rPr>
              <a:t>ao longo do curso sobre o futuro enquanto médicos </a:t>
            </a:r>
            <a:r>
              <a:rPr lang="pt-PT" sz="2000" dirty="0" smtClean="0">
                <a:latin typeface="Cambria" pitchFamily="18" charset="0"/>
              </a:rPr>
              <a:t>veterinários</a:t>
            </a:r>
            <a:endParaRPr lang="pt-PT" sz="2000" dirty="0">
              <a:latin typeface="Cambria" pitchFamily="18" charset="0"/>
            </a:endParaRPr>
          </a:p>
          <a:p>
            <a:endParaRPr lang="pt-PT" sz="2000" dirty="0">
              <a:latin typeface="Cambria" pitchFamily="18" charset="0"/>
            </a:endParaRPr>
          </a:p>
          <a:p>
            <a:pPr>
              <a:buFontTx/>
              <a:buBlip>
                <a:blip r:embed="rId2"/>
              </a:buBlip>
            </a:pPr>
            <a:r>
              <a:rPr lang="pt-PT" sz="2000" dirty="0" smtClean="0">
                <a:latin typeface="Cambria" pitchFamily="18" charset="0"/>
              </a:rPr>
              <a:t>   Recurso </a:t>
            </a:r>
            <a:r>
              <a:rPr lang="pt-PT" sz="2000" dirty="0">
                <a:latin typeface="Cambria" pitchFamily="18" charset="0"/>
              </a:rPr>
              <a:t>a vários tipos de </a:t>
            </a:r>
            <a:r>
              <a:rPr lang="pt-PT" sz="2000" b="1" dirty="0">
                <a:latin typeface="Cambria" pitchFamily="18" charset="0"/>
              </a:rPr>
              <a:t>alternativas</a:t>
            </a:r>
            <a:r>
              <a:rPr lang="pt-PT" sz="2000" dirty="0">
                <a:latin typeface="Cambria" pitchFamily="18" charset="0"/>
              </a:rPr>
              <a:t> sempre que </a:t>
            </a:r>
            <a:r>
              <a:rPr lang="pt-PT" sz="2000" dirty="0" smtClean="0">
                <a:latin typeface="Cambria" pitchFamily="18" charset="0"/>
              </a:rPr>
              <a:t>possível</a:t>
            </a:r>
            <a:endParaRPr lang="pt-PT" sz="2000" dirty="0">
              <a:latin typeface="Cambria" pitchFamily="18" charset="0"/>
            </a:endParaRPr>
          </a:p>
          <a:p>
            <a:endParaRPr lang="pt-PT" sz="2000" dirty="0">
              <a:latin typeface="Cambria" pitchFamily="18" charset="0"/>
            </a:endParaRPr>
          </a:p>
          <a:p>
            <a:pPr>
              <a:buFontTx/>
              <a:buBlip>
                <a:blip r:embed="rId2"/>
              </a:buBlip>
            </a:pPr>
            <a:r>
              <a:rPr lang="pt-PT" sz="2000" dirty="0" smtClean="0">
                <a:latin typeface="Cambria" pitchFamily="18" charset="0"/>
              </a:rPr>
              <a:t>   Importância </a:t>
            </a:r>
            <a:r>
              <a:rPr lang="pt-PT" sz="2000" dirty="0">
                <a:latin typeface="Cambria" pitchFamily="18" charset="0"/>
              </a:rPr>
              <a:t>da aplicação da teoria dos </a:t>
            </a:r>
            <a:r>
              <a:rPr lang="pt-PT" sz="2000" b="1" dirty="0">
                <a:latin typeface="Cambria" pitchFamily="18" charset="0"/>
              </a:rPr>
              <a:t>3 </a:t>
            </a:r>
            <a:r>
              <a:rPr lang="pt-PT" sz="2000" b="1" dirty="0" err="1">
                <a:latin typeface="Cambria" pitchFamily="18" charset="0"/>
              </a:rPr>
              <a:t>R’s</a:t>
            </a:r>
            <a:r>
              <a:rPr lang="pt-PT" sz="2000" b="1" dirty="0">
                <a:latin typeface="Cambria" pitchFamily="18" charset="0"/>
              </a:rPr>
              <a:t>: </a:t>
            </a:r>
            <a:r>
              <a:rPr lang="pt-PT" sz="2000" b="1" i="1" dirty="0" err="1">
                <a:latin typeface="Cambria" pitchFamily="18" charset="0"/>
              </a:rPr>
              <a:t>Reduce</a:t>
            </a:r>
            <a:r>
              <a:rPr lang="pt-PT" sz="2000" b="1" i="1" dirty="0">
                <a:latin typeface="Cambria" pitchFamily="18" charset="0"/>
              </a:rPr>
              <a:t>, Refine, </a:t>
            </a:r>
            <a:r>
              <a:rPr lang="pt-PT" sz="2000" b="1" i="1" dirty="0" err="1" smtClean="0">
                <a:latin typeface="Cambria" pitchFamily="18" charset="0"/>
              </a:rPr>
              <a:t>Replace</a:t>
            </a:r>
            <a:endParaRPr lang="pt-PT" sz="2000" dirty="0">
              <a:latin typeface="Cambria" pitchFamily="18" charset="0"/>
            </a:endParaRPr>
          </a:p>
          <a:p>
            <a:endParaRPr lang="pt-PT" sz="2000" dirty="0">
              <a:latin typeface="Cambria" pitchFamily="18" charset="0"/>
            </a:endParaRPr>
          </a:p>
          <a:p>
            <a:pPr marL="742950" lvl="1" indent="-285750">
              <a:buFontTx/>
              <a:buChar char="•"/>
            </a:pPr>
            <a:r>
              <a:rPr lang="pt-PT" sz="2000" b="1" dirty="0">
                <a:latin typeface="Cambria" pitchFamily="18" charset="0"/>
              </a:rPr>
              <a:t>Reduzir</a:t>
            </a:r>
            <a:r>
              <a:rPr lang="pt-PT" sz="2000" dirty="0">
                <a:latin typeface="Cambria" pitchFamily="18" charset="0"/>
              </a:rPr>
              <a:t> o número de animais utilizados e o tempo de manipulação ao mínimo necessário;</a:t>
            </a:r>
          </a:p>
          <a:p>
            <a:endParaRPr lang="pt-PT" sz="2000" dirty="0">
              <a:latin typeface="Cambria" pitchFamily="18" charset="0"/>
            </a:endParaRPr>
          </a:p>
          <a:p>
            <a:pPr marL="742950" lvl="1" indent="-285750">
              <a:buFontTx/>
              <a:buChar char="•"/>
            </a:pPr>
            <a:r>
              <a:rPr lang="pt-PT" sz="2000" b="1" dirty="0">
                <a:latin typeface="Cambria" pitchFamily="18" charset="0"/>
              </a:rPr>
              <a:t>Refinar</a:t>
            </a:r>
            <a:r>
              <a:rPr lang="pt-PT" sz="2000" dirty="0">
                <a:latin typeface="Cambria" pitchFamily="18" charset="0"/>
              </a:rPr>
              <a:t> – aperfeiçoar técnicas de controlo do stress, dor, </a:t>
            </a:r>
            <a:r>
              <a:rPr lang="pt-PT" sz="2000" dirty="0" smtClean="0">
                <a:latin typeface="Cambria" pitchFamily="18" charset="0"/>
              </a:rPr>
              <a:t>eutanásia</a:t>
            </a:r>
            <a:endParaRPr lang="pt-PT" sz="2000" dirty="0">
              <a:latin typeface="Cambria" pitchFamily="18" charset="0"/>
            </a:endParaRPr>
          </a:p>
          <a:p>
            <a:endParaRPr lang="pt-PT" sz="2000" dirty="0">
              <a:latin typeface="Cambria" pitchFamily="18" charset="0"/>
            </a:endParaRPr>
          </a:p>
          <a:p>
            <a:pPr marL="742950" lvl="1" indent="-285750">
              <a:buFontTx/>
              <a:buChar char="•"/>
            </a:pPr>
            <a:r>
              <a:rPr lang="pt-PT" sz="2000" b="1" i="1" dirty="0" err="1">
                <a:latin typeface="Cambria" pitchFamily="18" charset="0"/>
              </a:rPr>
              <a:t>Replace</a:t>
            </a:r>
            <a:r>
              <a:rPr lang="pt-PT" sz="2000" dirty="0">
                <a:latin typeface="Cambria" pitchFamily="18" charset="0"/>
              </a:rPr>
              <a:t> – substituir por métodos alternativos sempre que possível</a:t>
            </a:r>
          </a:p>
          <a:p>
            <a:endParaRPr lang="pt-PT" sz="2000" dirty="0">
              <a:latin typeface="Cambria" pitchFamily="18" charset="0"/>
            </a:endParaRPr>
          </a:p>
          <a:p>
            <a:pPr>
              <a:buBlip>
                <a:blip r:embed="rId2"/>
              </a:buBlip>
            </a:pPr>
            <a:r>
              <a:rPr lang="pt-PT" sz="2000" dirty="0" smtClean="0">
                <a:latin typeface="Cambria" pitchFamily="18" charset="0"/>
              </a:rPr>
              <a:t>   Observação </a:t>
            </a:r>
            <a:r>
              <a:rPr lang="pt-PT" sz="2000" dirty="0">
                <a:latin typeface="Cambria" pitchFamily="18" charset="0"/>
              </a:rPr>
              <a:t>estrita e rigorosa das </a:t>
            </a:r>
            <a:r>
              <a:rPr lang="pt-PT" sz="2000" b="1" dirty="0">
                <a:latin typeface="Cambria" pitchFamily="18" charset="0"/>
              </a:rPr>
              <a:t>normas</a:t>
            </a:r>
            <a:r>
              <a:rPr lang="pt-PT" sz="2000" dirty="0">
                <a:latin typeface="Cambria" pitchFamily="18" charset="0"/>
              </a:rPr>
              <a:t> referidas anteriormente</a:t>
            </a:r>
          </a:p>
          <a:p>
            <a:pPr>
              <a:buBlip>
                <a:blip r:embed="rId2"/>
              </a:buBlip>
            </a:pPr>
            <a:endParaRPr lang="pt-PT" sz="2000" dirty="0">
              <a:latin typeface="Cambria" pitchFamily="18" charset="0"/>
            </a:endParaRPr>
          </a:p>
          <a:p>
            <a:pPr>
              <a:buBlip>
                <a:blip r:embed="rId2"/>
              </a:buBlip>
            </a:pPr>
            <a:r>
              <a:rPr lang="pt-PT" sz="2000" dirty="0" smtClean="0">
                <a:latin typeface="Cambria" pitchFamily="18" charset="0"/>
              </a:rPr>
              <a:t>   Maior </a:t>
            </a:r>
            <a:r>
              <a:rPr lang="pt-PT" sz="2000" b="1" dirty="0">
                <a:latin typeface="Cambria" pitchFamily="18" charset="0"/>
              </a:rPr>
              <a:t>satisfação dos alunos </a:t>
            </a:r>
            <a:r>
              <a:rPr lang="pt-PT" sz="2000" dirty="0">
                <a:latin typeface="Cambria" pitchFamily="18" charset="0"/>
              </a:rPr>
              <a:t>na frequência das aulas </a:t>
            </a:r>
            <a:r>
              <a:rPr lang="pt-PT" sz="2000" dirty="0" smtClean="0">
                <a:latin typeface="Cambria" pitchFamily="18" charset="0"/>
              </a:rPr>
              <a:t>práticas</a:t>
            </a:r>
            <a:endParaRPr lang="pt-PT" sz="20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 calcmode="lin" valueType="num">
                                      <p:cBhvr additive="base">
                                        <p:cTn id="7" dur="500" fill="hold"/>
                                        <p:tgtEl>
                                          <p:spTgt spid="71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2">
                                            <p:txEl>
                                              <p:pRg st="2" end="2"/>
                                            </p:txEl>
                                          </p:spTgt>
                                        </p:tgtEl>
                                        <p:attrNameLst>
                                          <p:attrName>style.visibility</p:attrName>
                                        </p:attrNameLst>
                                      </p:cBhvr>
                                      <p:to>
                                        <p:strVal val="visible"/>
                                      </p:to>
                                    </p:set>
                                    <p:anim calcmode="lin" valueType="num">
                                      <p:cBhvr additive="base">
                                        <p:cTn id="13" dur="5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682">
                                            <p:txEl>
                                              <p:pRg st="4" end="4"/>
                                            </p:txEl>
                                          </p:spTgt>
                                        </p:tgtEl>
                                        <p:attrNameLst>
                                          <p:attrName>style.visibility</p:attrName>
                                        </p:attrNameLst>
                                      </p:cBhvr>
                                      <p:to>
                                        <p:strVal val="visible"/>
                                      </p:to>
                                    </p:set>
                                    <p:anim calcmode="lin" valueType="num">
                                      <p:cBhvr additive="base">
                                        <p:cTn id="19" dur="5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682">
                                            <p:txEl>
                                              <p:pRg st="6" end="6"/>
                                            </p:txEl>
                                          </p:spTgt>
                                        </p:tgtEl>
                                        <p:attrNameLst>
                                          <p:attrName>style.visibility</p:attrName>
                                        </p:attrNameLst>
                                      </p:cBhvr>
                                      <p:to>
                                        <p:strVal val="visible"/>
                                      </p:to>
                                    </p:set>
                                    <p:anim calcmode="lin" valueType="num">
                                      <p:cBhvr additive="base">
                                        <p:cTn id="25" dur="500" fill="hold"/>
                                        <p:tgtEl>
                                          <p:spTgt spid="7168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682">
                                            <p:txEl>
                                              <p:pRg st="8" end="8"/>
                                            </p:txEl>
                                          </p:spTgt>
                                        </p:tgtEl>
                                        <p:attrNameLst>
                                          <p:attrName>style.visibility</p:attrName>
                                        </p:attrNameLst>
                                      </p:cBhvr>
                                      <p:to>
                                        <p:strVal val="visible"/>
                                      </p:to>
                                    </p:set>
                                    <p:anim calcmode="lin" valueType="num">
                                      <p:cBhvr additive="base">
                                        <p:cTn id="29" dur="500" fill="hold"/>
                                        <p:tgtEl>
                                          <p:spTgt spid="7168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68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682">
                                            <p:txEl>
                                              <p:pRg st="10" end="10"/>
                                            </p:txEl>
                                          </p:spTgt>
                                        </p:tgtEl>
                                        <p:attrNameLst>
                                          <p:attrName>style.visibility</p:attrName>
                                        </p:attrNameLst>
                                      </p:cBhvr>
                                      <p:to>
                                        <p:strVal val="visible"/>
                                      </p:to>
                                    </p:set>
                                    <p:anim calcmode="lin" valueType="num">
                                      <p:cBhvr additive="base">
                                        <p:cTn id="33" dur="500" fill="hold"/>
                                        <p:tgtEl>
                                          <p:spTgt spid="71682">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68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682">
                                            <p:txEl>
                                              <p:pRg st="12" end="12"/>
                                            </p:txEl>
                                          </p:spTgt>
                                        </p:tgtEl>
                                        <p:attrNameLst>
                                          <p:attrName>style.visibility</p:attrName>
                                        </p:attrNameLst>
                                      </p:cBhvr>
                                      <p:to>
                                        <p:strVal val="visible"/>
                                      </p:to>
                                    </p:set>
                                    <p:anim calcmode="lin" valueType="num">
                                      <p:cBhvr additive="base">
                                        <p:cTn id="39" dur="500" fill="hold"/>
                                        <p:tgtEl>
                                          <p:spTgt spid="71682">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68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1682">
                                            <p:txEl>
                                              <p:pRg st="14" end="14"/>
                                            </p:txEl>
                                          </p:spTgt>
                                        </p:tgtEl>
                                        <p:attrNameLst>
                                          <p:attrName>style.visibility</p:attrName>
                                        </p:attrNameLst>
                                      </p:cBhvr>
                                      <p:to>
                                        <p:strVal val="visible"/>
                                      </p:to>
                                    </p:set>
                                    <p:anim calcmode="lin" valueType="num">
                                      <p:cBhvr additive="base">
                                        <p:cTn id="45" dur="500" fill="hold"/>
                                        <p:tgtEl>
                                          <p:spTgt spid="71682">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68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Introdução Histórica</a:t>
            </a:r>
          </a:p>
        </p:txBody>
      </p:sp>
      <p:sp>
        <p:nvSpPr>
          <p:cNvPr id="6" name="CaixaDeTexto 5"/>
          <p:cNvSpPr txBox="1"/>
          <p:nvPr/>
        </p:nvSpPr>
        <p:spPr>
          <a:xfrm>
            <a:off x="214313" y="1428750"/>
            <a:ext cx="8715375" cy="5232202"/>
          </a:xfrm>
          <a:prstGeom prst="rect">
            <a:avLst/>
          </a:prstGeom>
          <a:solidFill>
            <a:srgbClr val="FFFFFF">
              <a:alpha val="40000"/>
            </a:srgbClr>
          </a:solidFill>
        </p:spPr>
        <p:txBody>
          <a:bodyPr wrap="square">
            <a:spAutoFit/>
          </a:bodyPr>
          <a:lstStyle/>
          <a:p>
            <a:pPr algn="just" fontAlgn="auto">
              <a:lnSpc>
                <a:spcPct val="150000"/>
              </a:lnSpc>
              <a:spcBef>
                <a:spcPts val="0"/>
              </a:spcBef>
              <a:spcAft>
                <a:spcPts val="0"/>
              </a:spcAft>
              <a:defRPr/>
            </a:pPr>
            <a:endParaRPr lang="pt-PT" sz="2400" b="1" dirty="0">
              <a:solidFill>
                <a:srgbClr val="FFFFFF"/>
              </a:solidFill>
              <a:effectLst>
                <a:outerShdw blurRad="38100" dist="38100" dir="2700000" algn="tl">
                  <a:srgbClr val="000000">
                    <a:alpha val="43137"/>
                  </a:srgbClr>
                </a:outerShdw>
              </a:effectLst>
              <a:latin typeface="Cambria" pitchFamily="18" charset="0"/>
            </a:endParaRPr>
          </a:p>
          <a:p>
            <a:pPr fontAlgn="auto">
              <a:lnSpc>
                <a:spcPct val="150000"/>
              </a:lnSpc>
              <a:spcBef>
                <a:spcPts val="0"/>
              </a:spcBef>
              <a:spcAft>
                <a:spcPts val="0"/>
              </a:spcAft>
              <a:buFontTx/>
              <a:buBlip>
                <a:blip r:embed="rId2"/>
              </a:buBlip>
              <a:defRPr/>
            </a:pPr>
            <a:r>
              <a:rPr lang="pt-PT" sz="2000" b="1" dirty="0">
                <a:latin typeface="Cambria" pitchFamily="18" charset="0"/>
              </a:rPr>
              <a:t>  </a:t>
            </a:r>
            <a:r>
              <a:rPr lang="pt-PT" sz="2400" b="1" dirty="0" err="1">
                <a:solidFill>
                  <a:schemeClr val="accent1">
                    <a:lumMod val="50000"/>
                  </a:schemeClr>
                </a:solidFill>
                <a:effectLst>
                  <a:outerShdw blurRad="38100" dist="38100" dir="2700000" algn="tl">
                    <a:srgbClr val="000000">
                      <a:alpha val="43137"/>
                    </a:srgbClr>
                  </a:outerShdw>
                </a:effectLst>
                <a:latin typeface="Cambria" pitchFamily="18" charset="0"/>
              </a:rPr>
              <a:t>Marie</a:t>
            </a:r>
            <a:r>
              <a:rPr lang="pt-PT" sz="2400" b="1" dirty="0">
                <a:solidFill>
                  <a:schemeClr val="accent1">
                    <a:lumMod val="50000"/>
                  </a:schemeClr>
                </a:solidFill>
                <a:effectLst>
                  <a:outerShdw blurRad="38100" dist="38100" dir="2700000" algn="tl">
                    <a:srgbClr val="000000">
                      <a:alpha val="43137"/>
                    </a:srgbClr>
                  </a:outerShdw>
                </a:effectLst>
                <a:latin typeface="Cambria" pitchFamily="18" charset="0"/>
              </a:rPr>
              <a:t> </a:t>
            </a:r>
            <a:r>
              <a:rPr lang="pt-PT" sz="2400" b="1" dirty="0" err="1">
                <a:solidFill>
                  <a:schemeClr val="accent1">
                    <a:lumMod val="50000"/>
                  </a:schemeClr>
                </a:solidFill>
                <a:effectLst>
                  <a:outerShdw blurRad="38100" dist="38100" dir="2700000" algn="tl">
                    <a:srgbClr val="000000">
                      <a:alpha val="43137"/>
                    </a:srgbClr>
                  </a:outerShdw>
                </a:effectLst>
                <a:latin typeface="Cambria" pitchFamily="18" charset="0"/>
              </a:rPr>
              <a:t>Françoise</a:t>
            </a:r>
            <a:r>
              <a:rPr lang="pt-PT" sz="2400" b="1" dirty="0">
                <a:solidFill>
                  <a:schemeClr val="accent1">
                    <a:lumMod val="50000"/>
                  </a:schemeClr>
                </a:solidFill>
                <a:effectLst>
                  <a:outerShdw blurRad="38100" dist="38100" dir="2700000" algn="tl">
                    <a:srgbClr val="000000">
                      <a:alpha val="43137"/>
                    </a:srgbClr>
                  </a:outerShdw>
                </a:effectLst>
                <a:latin typeface="Cambria" pitchFamily="18" charset="0"/>
              </a:rPr>
              <a:t> </a:t>
            </a:r>
            <a:r>
              <a:rPr lang="pt-PT" sz="2400" b="1" dirty="0" err="1">
                <a:solidFill>
                  <a:schemeClr val="accent1">
                    <a:lumMod val="50000"/>
                  </a:schemeClr>
                </a:solidFill>
                <a:effectLst>
                  <a:outerShdw blurRad="38100" dist="38100" dir="2700000" algn="tl">
                    <a:srgbClr val="000000">
                      <a:alpha val="43137"/>
                    </a:srgbClr>
                  </a:outerShdw>
                </a:effectLst>
                <a:latin typeface="Cambria" pitchFamily="18" charset="0"/>
              </a:rPr>
              <a:t>Martin</a:t>
            </a:r>
            <a:r>
              <a:rPr lang="pt-PT" sz="2400" b="1" dirty="0">
                <a:solidFill>
                  <a:schemeClr val="accent1">
                    <a:lumMod val="50000"/>
                  </a:schemeClr>
                </a:solidFill>
                <a:effectLst>
                  <a:outerShdw blurRad="38100" dist="38100" dir="2700000" algn="tl">
                    <a:srgbClr val="000000">
                      <a:alpha val="43137"/>
                    </a:srgbClr>
                  </a:outerShdw>
                </a:effectLst>
                <a:latin typeface="Cambria" pitchFamily="18" charset="0"/>
              </a:rPr>
              <a:t> </a:t>
            </a:r>
            <a:r>
              <a:rPr lang="pt-PT" sz="2000" b="1" dirty="0">
                <a:latin typeface="Cambria" pitchFamily="18" charset="0"/>
              </a:rPr>
              <a:t>-  </a:t>
            </a:r>
            <a:r>
              <a:rPr lang="pt-PT" sz="2000" dirty="0">
                <a:latin typeface="Cambria" pitchFamily="18" charset="0"/>
              </a:rPr>
              <a:t>ao ver a indiferença do marido e as demais atrocidades ocorridas dentro da sua própria casa, divorciou-se e fundou a </a:t>
            </a:r>
            <a:r>
              <a:rPr lang="pt-PT" sz="2000" b="1" dirty="0">
                <a:latin typeface="Cambria" pitchFamily="18" charset="0"/>
              </a:rPr>
              <a:t>“</a:t>
            </a:r>
            <a:r>
              <a:rPr lang="pt-PT" sz="2000" b="1" dirty="0" err="1">
                <a:latin typeface="Cambria" pitchFamily="18" charset="0"/>
              </a:rPr>
              <a:t>French</a:t>
            </a:r>
            <a:r>
              <a:rPr lang="pt-PT" sz="2000" b="1" dirty="0">
                <a:latin typeface="Cambria" pitchFamily="18" charset="0"/>
              </a:rPr>
              <a:t> </a:t>
            </a:r>
            <a:r>
              <a:rPr lang="pt-PT" sz="2000" b="1" dirty="0" err="1">
                <a:latin typeface="Cambria" pitchFamily="18" charset="0"/>
              </a:rPr>
              <a:t>Anti-Vivisection</a:t>
            </a:r>
            <a:r>
              <a:rPr lang="pt-PT" sz="2000" b="1" dirty="0">
                <a:latin typeface="Cambria" pitchFamily="18" charset="0"/>
              </a:rPr>
              <a:t> </a:t>
            </a:r>
            <a:r>
              <a:rPr lang="pt-PT" sz="2000" b="1" dirty="0" err="1">
                <a:latin typeface="Cambria" pitchFamily="18" charset="0"/>
              </a:rPr>
              <a:t>Society</a:t>
            </a:r>
            <a:r>
              <a:rPr lang="pt-PT" sz="2000" b="1" dirty="0">
                <a:latin typeface="Cambria" pitchFamily="18" charset="0"/>
              </a:rPr>
              <a:t>” </a:t>
            </a:r>
            <a:r>
              <a:rPr lang="pt-PT" sz="2000" dirty="0">
                <a:latin typeface="Cambria" pitchFamily="18" charset="0"/>
              </a:rPr>
              <a:t>em 1883 (CROCE, 1999), uma sociedade protectora dos animais, da qual também participavam as duas filhas do casal </a:t>
            </a:r>
            <a:r>
              <a:rPr lang="pt-PT" sz="2000" i="1" dirty="0">
                <a:latin typeface="Cambria" pitchFamily="18" charset="0"/>
              </a:rPr>
              <a:t>(ORLANS, 1993).</a:t>
            </a:r>
          </a:p>
          <a:p>
            <a:pPr fontAlgn="auto">
              <a:lnSpc>
                <a:spcPct val="150000"/>
              </a:lnSpc>
              <a:spcBef>
                <a:spcPts val="0"/>
              </a:spcBef>
              <a:spcAft>
                <a:spcPts val="0"/>
              </a:spcAft>
              <a:buFontTx/>
              <a:buBlip>
                <a:blip r:embed="rId2"/>
              </a:buBlip>
              <a:defRPr/>
            </a:pPr>
            <a:endParaRPr lang="pt-PT" sz="2000" i="1" dirty="0">
              <a:latin typeface="Cambria" pitchFamily="18" charset="0"/>
            </a:endParaRPr>
          </a:p>
          <a:p>
            <a:pPr algn="just" fontAlgn="auto">
              <a:spcBef>
                <a:spcPts val="0"/>
              </a:spcBef>
              <a:spcAft>
                <a:spcPts val="0"/>
              </a:spcAft>
              <a:defRPr/>
            </a:pPr>
            <a:endParaRPr lang="pt-PT" sz="3200" b="1" dirty="0">
              <a:solidFill>
                <a:srgbClr val="FFFFFF"/>
              </a:solidFill>
              <a:effectLst>
                <a:outerShdw blurRad="38100" dist="38100" dir="2700000" algn="tl">
                  <a:srgbClr val="000000">
                    <a:alpha val="43137"/>
                  </a:srgbClr>
                </a:outerShdw>
              </a:effectLst>
              <a:latin typeface="Cambria" pitchFamily="18" charset="0"/>
            </a:endParaRPr>
          </a:p>
          <a:p>
            <a:pPr algn="just" fontAlgn="auto">
              <a:spcBef>
                <a:spcPts val="0"/>
              </a:spcBef>
              <a:spcAft>
                <a:spcPts val="0"/>
              </a:spcAft>
              <a:defRPr/>
            </a:pPr>
            <a:endParaRPr lang="pt-PT" sz="3200" b="1" dirty="0">
              <a:solidFill>
                <a:srgbClr val="FFFFFF"/>
              </a:solidFill>
              <a:effectLst>
                <a:outerShdw blurRad="38100" dist="38100" dir="2700000" algn="tl">
                  <a:srgbClr val="000000">
                    <a:alpha val="43137"/>
                  </a:srgbClr>
                </a:outerShdw>
              </a:effectLst>
              <a:latin typeface="Cambria" pitchFamily="18" charset="0"/>
            </a:endParaRPr>
          </a:p>
          <a:p>
            <a:pPr algn="just" fontAlgn="auto">
              <a:spcBef>
                <a:spcPts val="0"/>
              </a:spcBef>
              <a:spcAft>
                <a:spcPts val="0"/>
              </a:spcAft>
              <a:defRPr/>
            </a:pPr>
            <a:endParaRPr lang="pt-PT" sz="2400" b="1" dirty="0" smtClean="0">
              <a:latin typeface="Cambria" pitchFamily="18" charset="0"/>
            </a:endParaRPr>
          </a:p>
          <a:p>
            <a:pPr algn="just" fontAlgn="auto">
              <a:spcBef>
                <a:spcPts val="0"/>
              </a:spcBef>
              <a:spcAft>
                <a:spcPts val="0"/>
              </a:spcAft>
              <a:defRPr/>
            </a:pPr>
            <a:endParaRPr lang="pt-PT" sz="2400" b="1" dirty="0">
              <a:latin typeface="Cambria" pitchFamily="18" charset="0"/>
            </a:endParaRPr>
          </a:p>
        </p:txBody>
      </p:sp>
      <p:pic>
        <p:nvPicPr>
          <p:cNvPr id="46082" name="Picture 2" descr="http://www.infomat.net/infomat/rd741/rd1/database/NationalAntiVivisection/navslogo1.gif"/>
          <p:cNvPicPr>
            <a:picLocks noChangeAspect="1" noChangeArrowheads="1"/>
          </p:cNvPicPr>
          <p:nvPr/>
        </p:nvPicPr>
        <p:blipFill>
          <a:blip r:embed="rId3" cstate="print"/>
          <a:srcRect/>
          <a:stretch>
            <a:fillRect/>
          </a:stretch>
        </p:blipFill>
        <p:spPr bwMode="auto">
          <a:xfrm>
            <a:off x="3571868" y="4263394"/>
            <a:ext cx="2071702" cy="2237440"/>
          </a:xfrm>
          <a:prstGeom prst="rect">
            <a:avLst/>
          </a:prstGeom>
          <a:noFill/>
          <a:effectLst>
            <a:glow rad="101600">
              <a:schemeClr val="tx2">
                <a:lumMod val="75000"/>
                <a:alpha val="60000"/>
              </a:schemeClr>
            </a:glo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6" name="Picture 2" descr="C:\Users\Rita\Desktop\Med Vet Universidade de Évora\4º Ano\Semestre VIII\Deontologia\Trabalho - O Uso de Animais para Aprendizagem nas Universidades\ética Lula.jpg"/>
          <p:cNvPicPr>
            <a:picLocks noChangeAspect="1" noChangeArrowheads="1"/>
          </p:cNvPicPr>
          <p:nvPr/>
        </p:nvPicPr>
        <p:blipFill>
          <a:blip r:embed="rId2" cstate="print"/>
          <a:srcRect b="4761"/>
          <a:stretch>
            <a:fillRect/>
          </a:stretch>
        </p:blipFill>
        <p:spPr bwMode="auto">
          <a:xfrm>
            <a:off x="2305050" y="1303338"/>
            <a:ext cx="4533900" cy="425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ângulo 1"/>
          <p:cNvSpPr>
            <a:spLocks noChangeArrowheads="1"/>
          </p:cNvSpPr>
          <p:nvPr/>
        </p:nvSpPr>
        <p:spPr bwMode="auto">
          <a:xfrm>
            <a:off x="2928938" y="5429250"/>
            <a:ext cx="5929312" cy="1108075"/>
          </a:xfrm>
          <a:prstGeom prst="rect">
            <a:avLst/>
          </a:prstGeom>
          <a:noFill/>
          <a:ln w="9525">
            <a:noFill/>
            <a:miter lim="800000"/>
            <a:headEnd/>
            <a:tailEnd/>
          </a:ln>
        </p:spPr>
        <p:txBody>
          <a:bodyPr>
            <a:spAutoFit/>
          </a:bodyPr>
          <a:lstStyle/>
          <a:p>
            <a:pPr algn="r"/>
            <a:r>
              <a:rPr lang="pt-PT" sz="2200" dirty="0">
                <a:solidFill>
                  <a:schemeClr val="bg1"/>
                </a:solidFill>
                <a:latin typeface="Alako-Bold"/>
              </a:rPr>
              <a:t>“Podemos avaliar o coração de um Homem pela forma como trata os </a:t>
            </a:r>
            <a:r>
              <a:rPr lang="pt-PT" sz="2200" dirty="0" err="1">
                <a:solidFill>
                  <a:schemeClr val="bg1"/>
                </a:solidFill>
                <a:latin typeface="Alako-Bold"/>
              </a:rPr>
              <a:t>animais.“</a:t>
            </a:r>
            <a:endParaRPr lang="pt-PT" sz="2200" dirty="0">
              <a:solidFill>
                <a:schemeClr val="bg1"/>
              </a:solidFill>
              <a:latin typeface="Alako-Bold"/>
            </a:endParaRPr>
          </a:p>
          <a:p>
            <a:pPr algn="r"/>
            <a:r>
              <a:rPr lang="pt-PT" sz="2200" b="1" dirty="0">
                <a:latin typeface="Calibri" pitchFamily="34" charset="0"/>
              </a:rPr>
              <a:t>Dr. </a:t>
            </a:r>
            <a:r>
              <a:rPr lang="pt-PT" sz="2200" dirty="0" err="1">
                <a:solidFill>
                  <a:schemeClr val="bg1"/>
                </a:solidFill>
                <a:latin typeface="Alako-Bold"/>
              </a:rPr>
              <a:t>Immanuel</a:t>
            </a:r>
            <a:r>
              <a:rPr lang="pt-PT" sz="2200" dirty="0">
                <a:solidFill>
                  <a:schemeClr val="bg1"/>
                </a:solidFill>
                <a:latin typeface="Alako-Bold"/>
              </a:rPr>
              <a:t> Kant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Bibliografia</a:t>
            </a:r>
            <a:endPar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endParaRPr>
          </a:p>
        </p:txBody>
      </p:sp>
      <p:sp>
        <p:nvSpPr>
          <p:cNvPr id="3" name="Rectângulo 2"/>
          <p:cNvSpPr/>
          <p:nvPr/>
        </p:nvSpPr>
        <p:spPr>
          <a:xfrm>
            <a:off x="214282" y="1285860"/>
            <a:ext cx="8715436" cy="5363007"/>
          </a:xfrm>
          <a:prstGeom prst="rect">
            <a:avLst/>
          </a:prstGeom>
          <a:solidFill>
            <a:srgbClr val="FFFFFF">
              <a:alpha val="40000"/>
            </a:srgbClr>
          </a:solidFill>
        </p:spPr>
        <p:txBody>
          <a:bodyPr wrap="square">
            <a:spAutoFit/>
          </a:bodyPr>
          <a:lstStyle/>
          <a:p>
            <a:pPr>
              <a:buFont typeface="Courier New" pitchFamily="49" charset="0"/>
              <a:buChar char="o"/>
            </a:pPr>
            <a:r>
              <a:rPr lang="pt-PT" sz="1600" dirty="0" smtClean="0"/>
              <a:t>   PAIXÃO, Rita Leal</a:t>
            </a:r>
            <a:r>
              <a:rPr lang="pt-PT" sz="1600" b="1" dirty="0" smtClean="0"/>
              <a:t>;  Métodos Substitutivos ao Uso de Animais Vivos no Ensino; </a:t>
            </a:r>
            <a:r>
              <a:rPr lang="pt-PT" sz="1600" dirty="0" err="1" smtClean="0"/>
              <a:t>Ciênc</a:t>
            </a:r>
            <a:r>
              <a:rPr lang="pt-PT" sz="1600" dirty="0" smtClean="0"/>
              <a:t>. </a:t>
            </a:r>
            <a:r>
              <a:rPr lang="pt-PT" sz="1600" dirty="0" err="1" smtClean="0"/>
              <a:t>Vet</a:t>
            </a:r>
            <a:r>
              <a:rPr lang="pt-PT" sz="1600" dirty="0" smtClean="0"/>
              <a:t>. </a:t>
            </a:r>
            <a:r>
              <a:rPr lang="pt-PT" sz="1600" dirty="0" err="1" smtClean="0"/>
              <a:t>tróp</a:t>
            </a:r>
            <a:r>
              <a:rPr lang="pt-PT" sz="1600" dirty="0" smtClean="0"/>
              <a:t>., </a:t>
            </a:r>
            <a:r>
              <a:rPr lang="pt-PT" sz="1600" dirty="0" err="1" smtClean="0"/>
              <a:t>Recife-PE</a:t>
            </a:r>
            <a:r>
              <a:rPr lang="pt-PT" sz="1600" dirty="0" smtClean="0"/>
              <a:t>, v.11, suplemento 1, p. 88-91, Abril, 2008</a:t>
            </a:r>
          </a:p>
          <a:p>
            <a:endParaRPr lang="pt-PT" sz="1400" dirty="0" smtClean="0"/>
          </a:p>
          <a:p>
            <a:pPr>
              <a:buFont typeface="Courier New" pitchFamily="49" charset="0"/>
              <a:buChar char="o"/>
            </a:pPr>
            <a:r>
              <a:rPr lang="pt-PT" sz="1600" dirty="0" smtClean="0"/>
              <a:t>   GAUTHIER, C. &amp; GRIFFIN, G., </a:t>
            </a:r>
            <a:r>
              <a:rPr lang="pt-PT" sz="1600" b="1" dirty="0" err="1" smtClean="0"/>
              <a:t>Using</a:t>
            </a:r>
            <a:r>
              <a:rPr lang="pt-PT" sz="1600" b="1" dirty="0" smtClean="0"/>
              <a:t> </a:t>
            </a:r>
            <a:r>
              <a:rPr lang="pt-PT" sz="1600" b="1" dirty="0" err="1" smtClean="0"/>
              <a:t>animals</a:t>
            </a:r>
            <a:r>
              <a:rPr lang="pt-PT" sz="1600" b="1" dirty="0" smtClean="0"/>
              <a:t> </a:t>
            </a:r>
            <a:r>
              <a:rPr lang="pt-PT" sz="1600" b="1" dirty="0" err="1" smtClean="0"/>
              <a:t>in</a:t>
            </a:r>
            <a:r>
              <a:rPr lang="pt-PT" sz="1600" b="1" dirty="0" smtClean="0"/>
              <a:t> </a:t>
            </a:r>
            <a:r>
              <a:rPr lang="pt-PT" sz="1600" b="1" dirty="0" err="1" smtClean="0"/>
              <a:t>research</a:t>
            </a:r>
            <a:r>
              <a:rPr lang="pt-PT" sz="1600" b="1" dirty="0" smtClean="0"/>
              <a:t>, </a:t>
            </a:r>
            <a:r>
              <a:rPr lang="pt-PT" sz="1600" b="1" dirty="0" err="1" smtClean="0"/>
              <a:t>testing</a:t>
            </a:r>
            <a:r>
              <a:rPr lang="pt-PT" sz="1600" b="1" dirty="0" smtClean="0"/>
              <a:t> </a:t>
            </a:r>
            <a:r>
              <a:rPr lang="pt-PT" sz="1600" b="1" dirty="0" err="1" smtClean="0"/>
              <a:t>and</a:t>
            </a:r>
            <a:r>
              <a:rPr lang="pt-PT" sz="1600" b="1" dirty="0" smtClean="0"/>
              <a:t> </a:t>
            </a:r>
            <a:r>
              <a:rPr lang="pt-PT" sz="1600" b="1" dirty="0" err="1" smtClean="0"/>
              <a:t>teaching</a:t>
            </a:r>
            <a:r>
              <a:rPr lang="pt-PT" sz="1600" b="1" dirty="0" smtClean="0"/>
              <a:t>, </a:t>
            </a:r>
            <a:r>
              <a:rPr lang="en-US" sz="1600" dirty="0" smtClean="0"/>
              <a:t>Rev. sci. tech. Off. int. </a:t>
            </a:r>
            <a:r>
              <a:rPr lang="en-US" sz="1600" dirty="0" err="1" smtClean="0"/>
              <a:t>Epiz</a:t>
            </a:r>
            <a:r>
              <a:rPr lang="en-US" sz="1600" dirty="0" smtClean="0"/>
              <a:t>., 2005, 24 (2), 735-745</a:t>
            </a:r>
          </a:p>
          <a:p>
            <a:endParaRPr lang="en-US" sz="1400" dirty="0" smtClean="0"/>
          </a:p>
          <a:p>
            <a:pPr>
              <a:buFont typeface="Courier New" pitchFamily="49" charset="0"/>
              <a:buChar char="o"/>
            </a:pPr>
            <a:r>
              <a:rPr lang="pt-PT" sz="1600" dirty="0" smtClean="0"/>
              <a:t>   ZANETTI, </a:t>
            </a:r>
            <a:r>
              <a:rPr lang="pt-PT" sz="1600" dirty="0" err="1" smtClean="0"/>
              <a:t>Michelle</a:t>
            </a:r>
            <a:r>
              <a:rPr lang="pt-PT" sz="1600" dirty="0" smtClean="0"/>
              <a:t> </a:t>
            </a:r>
            <a:r>
              <a:rPr lang="pt-PT" sz="1600" dirty="0" err="1" smtClean="0"/>
              <a:t>Baranski</a:t>
            </a:r>
            <a:r>
              <a:rPr lang="pt-PT" sz="1600" dirty="0" smtClean="0"/>
              <a:t> Franco, </a:t>
            </a:r>
            <a:r>
              <a:rPr lang="pt-PT" sz="1600" b="1" dirty="0" smtClean="0"/>
              <a:t>O Uso Experimental de Animais como Instrumento Didáctico nas Práticas de Ensino no Curso de Medicina Veterinária.</a:t>
            </a:r>
          </a:p>
          <a:p>
            <a:r>
              <a:rPr lang="pt-PT" sz="1200" dirty="0" smtClean="0"/>
              <a:t>Disponível em:</a:t>
            </a:r>
          </a:p>
          <a:p>
            <a:r>
              <a:rPr lang="pt-PT" sz="1200" dirty="0" err="1" smtClean="0"/>
              <a:t>www.pucpr.br</a:t>
            </a:r>
            <a:r>
              <a:rPr lang="pt-PT" sz="1200" dirty="0" smtClean="0"/>
              <a:t>/eventos/</a:t>
            </a:r>
            <a:r>
              <a:rPr lang="pt-PT" sz="1200" dirty="0" err="1" smtClean="0"/>
              <a:t>educere</a:t>
            </a:r>
            <a:r>
              <a:rPr lang="pt-PT" sz="1200" dirty="0" smtClean="0"/>
              <a:t>/educere2009/anais/pdf/3558_2032.pdf</a:t>
            </a:r>
          </a:p>
          <a:p>
            <a:r>
              <a:rPr lang="pt-PT" sz="1200" dirty="0" smtClean="0"/>
              <a:t>Acesso em 6 de Junho de 2010</a:t>
            </a:r>
            <a:endParaRPr lang="en-US" sz="1200" dirty="0" smtClean="0"/>
          </a:p>
          <a:p>
            <a:endParaRPr lang="en-US" sz="1400" dirty="0" smtClean="0"/>
          </a:p>
          <a:p>
            <a:pPr>
              <a:buFont typeface="Courier New" pitchFamily="49" charset="0"/>
              <a:buChar char="o"/>
            </a:pPr>
            <a:r>
              <a:rPr lang="en-US" sz="1600" dirty="0" smtClean="0"/>
              <a:t>   MORAES, </a:t>
            </a:r>
            <a:r>
              <a:rPr lang="en-US" sz="1600" dirty="0" err="1" smtClean="0"/>
              <a:t>Giselly</a:t>
            </a:r>
            <a:r>
              <a:rPr lang="en-US" sz="1600" dirty="0" smtClean="0"/>
              <a:t>  Castro; </a:t>
            </a:r>
            <a:r>
              <a:rPr lang="en-US" sz="1600" b="1" dirty="0" smtClean="0"/>
              <a:t>O </a:t>
            </a:r>
            <a:r>
              <a:rPr lang="en-US" sz="1600" b="1" dirty="0" err="1" smtClean="0"/>
              <a:t>Uso</a:t>
            </a:r>
            <a:r>
              <a:rPr lang="en-US" sz="1600" b="1" dirty="0" smtClean="0"/>
              <a:t> </a:t>
            </a:r>
            <a:r>
              <a:rPr lang="en-US" sz="1600" b="1" dirty="0" err="1" smtClean="0"/>
              <a:t>Didáctico</a:t>
            </a:r>
            <a:r>
              <a:rPr lang="en-US" sz="1600" b="1" dirty="0" smtClean="0"/>
              <a:t> de </a:t>
            </a:r>
            <a:r>
              <a:rPr lang="en-US" sz="1600" b="1" dirty="0" err="1" smtClean="0"/>
              <a:t>Animais</a:t>
            </a:r>
            <a:r>
              <a:rPr lang="en-US" sz="1600" b="1" dirty="0" smtClean="0"/>
              <a:t> </a:t>
            </a:r>
            <a:r>
              <a:rPr lang="en-US" sz="1600" b="1" dirty="0" err="1" smtClean="0"/>
              <a:t>Vivos</a:t>
            </a:r>
            <a:r>
              <a:rPr lang="en-US" sz="1600" b="1" dirty="0" smtClean="0"/>
              <a:t> e </a:t>
            </a:r>
            <a:r>
              <a:rPr lang="en-US" sz="1600" b="1" dirty="0" err="1" smtClean="0"/>
              <a:t>os</a:t>
            </a:r>
            <a:r>
              <a:rPr lang="en-US" sz="1600" b="1" dirty="0" smtClean="0"/>
              <a:t> </a:t>
            </a:r>
            <a:r>
              <a:rPr lang="en-US" sz="1600" b="1" dirty="0" err="1" smtClean="0"/>
              <a:t>Métodos</a:t>
            </a:r>
            <a:r>
              <a:rPr lang="en-US" sz="1600" b="1" dirty="0" smtClean="0"/>
              <a:t> </a:t>
            </a:r>
            <a:r>
              <a:rPr lang="en-US" sz="1600" b="1" dirty="0" err="1" smtClean="0"/>
              <a:t>Alternativos</a:t>
            </a:r>
            <a:r>
              <a:rPr lang="en-US" sz="1600" b="1" dirty="0" smtClean="0"/>
              <a:t> </a:t>
            </a:r>
            <a:r>
              <a:rPr lang="en-US" sz="1600" b="1" dirty="0" err="1" smtClean="0"/>
              <a:t>em</a:t>
            </a:r>
            <a:r>
              <a:rPr lang="en-US" sz="1600" b="1" dirty="0" smtClean="0"/>
              <a:t> </a:t>
            </a:r>
            <a:r>
              <a:rPr lang="en-US" sz="1600" b="1" dirty="0" err="1" smtClean="0"/>
              <a:t>Medicina</a:t>
            </a:r>
            <a:r>
              <a:rPr lang="en-US" sz="1600" b="1" dirty="0" smtClean="0"/>
              <a:t> </a:t>
            </a:r>
            <a:r>
              <a:rPr lang="en-US" sz="1600" b="1" dirty="0" err="1" smtClean="0"/>
              <a:t>Veterinária</a:t>
            </a:r>
            <a:r>
              <a:rPr lang="en-US" sz="1600" dirty="0" smtClean="0"/>
              <a:t>.</a:t>
            </a:r>
          </a:p>
          <a:p>
            <a:r>
              <a:rPr lang="en-US" sz="1200" dirty="0" err="1" smtClean="0"/>
              <a:t>Disponível</a:t>
            </a:r>
            <a:r>
              <a:rPr lang="en-US" sz="1200" dirty="0" smtClean="0"/>
              <a:t> </a:t>
            </a:r>
            <a:r>
              <a:rPr lang="en-US" sz="1200" dirty="0" err="1" smtClean="0"/>
              <a:t>em</a:t>
            </a:r>
            <a:r>
              <a:rPr lang="en-US" sz="1200" dirty="0" smtClean="0"/>
              <a:t>:</a:t>
            </a:r>
          </a:p>
          <a:p>
            <a:r>
              <a:rPr lang="en-US" sz="1200" dirty="0" smtClean="0"/>
              <a:t>www.1rnet.org/literatura/trabalhos/giselly_castro.pdf</a:t>
            </a:r>
          </a:p>
          <a:p>
            <a:r>
              <a:rPr lang="pt-PT" sz="1200" dirty="0" smtClean="0"/>
              <a:t>Acesso em 6 de Junho de 2010</a:t>
            </a:r>
          </a:p>
          <a:p>
            <a:endParaRPr lang="pt-PT" sz="1100" dirty="0" smtClean="0"/>
          </a:p>
          <a:p>
            <a:pPr>
              <a:buFont typeface="Courier New" pitchFamily="49" charset="0"/>
              <a:buChar char="o"/>
            </a:pPr>
            <a:r>
              <a:rPr lang="pt-PT" dirty="0" smtClean="0"/>
              <a:t> FEIJÓ, </a:t>
            </a:r>
            <a:r>
              <a:rPr lang="pt-PT" dirty="0" err="1" smtClean="0"/>
              <a:t>Anamaria</a:t>
            </a:r>
            <a:r>
              <a:rPr lang="pt-PT" dirty="0" smtClean="0"/>
              <a:t> G.S., SANDERS,  </a:t>
            </a:r>
            <a:r>
              <a:rPr lang="pt-PT" dirty="0" err="1" smtClean="0"/>
              <a:t>Aline</a:t>
            </a:r>
            <a:r>
              <a:rPr lang="pt-PT" dirty="0" smtClean="0"/>
              <a:t>, CENTURIÃO, </a:t>
            </a:r>
            <a:r>
              <a:rPr lang="pt-PT" dirty="0" err="1" smtClean="0"/>
              <a:t>Aline</a:t>
            </a:r>
            <a:r>
              <a:rPr lang="pt-PT" dirty="0" smtClean="0"/>
              <a:t> D., RODRIGUES, Gabriela S., SCHWANKE, Carla H. A., </a:t>
            </a:r>
            <a:r>
              <a:rPr lang="pt-PT" b="1" dirty="0" smtClean="0"/>
              <a:t>Análise de Indicadores Éticos no Uso de Animais na Investigação Científica e no Ensino.</a:t>
            </a:r>
          </a:p>
          <a:p>
            <a:r>
              <a:rPr lang="pt-PT" sz="1200" dirty="0" smtClean="0"/>
              <a:t>Disponível em:</a:t>
            </a:r>
          </a:p>
          <a:p>
            <a:r>
              <a:rPr lang="pt-PT" sz="1200" dirty="0" smtClean="0"/>
              <a:t>http:// </a:t>
            </a:r>
            <a:r>
              <a:rPr lang="pt-PT" sz="1200" dirty="0" err="1" smtClean="0"/>
              <a:t>revistaseletronicas.pucrs.br</a:t>
            </a:r>
            <a:r>
              <a:rPr lang="pt-PT" sz="1200" dirty="0" smtClean="0"/>
              <a:t>/</a:t>
            </a:r>
            <a:r>
              <a:rPr lang="pt-PT" sz="1200" dirty="0" err="1" smtClean="0"/>
              <a:t>civitas</a:t>
            </a:r>
            <a:r>
              <a:rPr lang="pt-PT" sz="1200" dirty="0" smtClean="0"/>
              <a:t>/</a:t>
            </a:r>
            <a:r>
              <a:rPr lang="pt-PT" sz="1200" dirty="0" err="1" smtClean="0"/>
              <a:t>ojs</a:t>
            </a:r>
            <a:r>
              <a:rPr lang="pt-PT" sz="1200" dirty="0" smtClean="0"/>
              <a:t>/</a:t>
            </a:r>
            <a:r>
              <a:rPr lang="pt-PT" sz="1200" dirty="0" err="1" smtClean="0"/>
              <a:t>index.php</a:t>
            </a:r>
            <a:r>
              <a:rPr lang="pt-PT" sz="1200" dirty="0" smtClean="0"/>
              <a:t>/</a:t>
            </a:r>
            <a:r>
              <a:rPr lang="pt-PT" sz="1200" dirty="0" err="1" smtClean="0"/>
              <a:t>scientiamedica</a:t>
            </a:r>
            <a:r>
              <a:rPr lang="pt-PT" sz="1200" dirty="0" smtClean="0"/>
              <a:t>/</a:t>
            </a:r>
            <a:r>
              <a:rPr lang="pt-PT" sz="1200" dirty="0" err="1" smtClean="0"/>
              <a:t>article</a:t>
            </a:r>
            <a:r>
              <a:rPr lang="pt-PT" sz="1200" dirty="0" smtClean="0"/>
              <a:t>/viewFile72234/2807</a:t>
            </a:r>
          </a:p>
          <a:p>
            <a:r>
              <a:rPr lang="pt-PT" sz="1200" dirty="0" smtClean="0"/>
              <a:t>Acesso em 6 de Junho de 2010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14282" y="1225688"/>
            <a:ext cx="8715436" cy="5418021"/>
          </a:xfrm>
          <a:prstGeom prst="rect">
            <a:avLst/>
          </a:prstGeom>
          <a:solidFill>
            <a:srgbClr val="FFFFFF">
              <a:alpha val="40000"/>
            </a:srgbClr>
          </a:solidFill>
        </p:spPr>
        <p:txBody>
          <a:bodyPr wrap="square">
            <a:spAutoFit/>
          </a:bodyPr>
          <a:lstStyle/>
          <a:p>
            <a:pPr>
              <a:buFont typeface="Courier New" pitchFamily="49" charset="0"/>
              <a:buChar char="o"/>
            </a:pPr>
            <a:r>
              <a:rPr lang="pt-PT" dirty="0" smtClean="0">
                <a:latin typeface="Cambria" pitchFamily="18" charset="0"/>
              </a:rPr>
              <a:t>  DINIZ, R., DUARTE, A., OLIVEIRA, C.A., ROMITI, M.; </a:t>
            </a:r>
            <a:r>
              <a:rPr lang="pt-PT" b="1" dirty="0" smtClean="0">
                <a:latin typeface="Cambria" pitchFamily="18" charset="0"/>
              </a:rPr>
              <a:t>Animais em aulas práticas: podemos substituí-los com a mesma qualidade de ensino?.</a:t>
            </a:r>
          </a:p>
          <a:p>
            <a:r>
              <a:rPr lang="pt-PT" sz="1400" dirty="0" smtClean="0">
                <a:latin typeface="Cambria" pitchFamily="18" charset="0"/>
              </a:rPr>
              <a:t>Disponível em:</a:t>
            </a:r>
          </a:p>
          <a:p>
            <a:r>
              <a:rPr lang="pt-PT" sz="1400" dirty="0" err="1" smtClean="0">
                <a:latin typeface="Cambria" pitchFamily="18" charset="0"/>
              </a:rPr>
              <a:t>www.scielo.br</a:t>
            </a:r>
            <a:r>
              <a:rPr lang="pt-PT" sz="1400" dirty="0" smtClean="0">
                <a:latin typeface="Cambria" pitchFamily="18" charset="0"/>
              </a:rPr>
              <a:t>/pdf/</a:t>
            </a:r>
            <a:r>
              <a:rPr lang="pt-PT" sz="1400" dirty="0" err="1" smtClean="0">
                <a:latin typeface="Cambria" pitchFamily="18" charset="0"/>
              </a:rPr>
              <a:t>rbem</a:t>
            </a:r>
            <a:r>
              <a:rPr lang="pt-PT" sz="1400" dirty="0" smtClean="0">
                <a:latin typeface="Cambria" pitchFamily="18" charset="0"/>
              </a:rPr>
              <a:t>/v30n2005.pdf</a:t>
            </a:r>
          </a:p>
          <a:p>
            <a:r>
              <a:rPr lang="pt-PT" sz="1400" dirty="0" smtClean="0">
                <a:latin typeface="Cambria" pitchFamily="18" charset="0"/>
              </a:rPr>
              <a:t>Acesso em 6 de Junho de 2010</a:t>
            </a:r>
          </a:p>
          <a:p>
            <a:endParaRPr lang="pt-PT" sz="1400" dirty="0" smtClean="0">
              <a:latin typeface="Cambria" pitchFamily="18" charset="0"/>
            </a:endParaRPr>
          </a:p>
          <a:p>
            <a:endParaRPr lang="pt-PT" dirty="0" smtClean="0">
              <a:latin typeface="Cambria" pitchFamily="18" charset="0"/>
            </a:endParaRPr>
          </a:p>
          <a:p>
            <a:endParaRPr lang="pt-PT" dirty="0" smtClean="0">
              <a:latin typeface="Cambria" pitchFamily="18" charset="0"/>
            </a:endParaRPr>
          </a:p>
          <a:p>
            <a:endParaRPr lang="pt-PT" dirty="0" smtClean="0">
              <a:latin typeface="Cambria" pitchFamily="18" charset="0"/>
            </a:endParaRPr>
          </a:p>
          <a:p>
            <a:endParaRPr lang="pt-PT" dirty="0" smtClean="0">
              <a:latin typeface="Cambria" pitchFamily="18" charset="0"/>
            </a:endParaRPr>
          </a:p>
          <a:p>
            <a:endParaRPr lang="pt-PT" dirty="0" smtClean="0">
              <a:latin typeface="Cambria" pitchFamily="18" charset="0"/>
            </a:endParaRPr>
          </a:p>
          <a:p>
            <a:r>
              <a:rPr lang="pt-PT" sz="2400" b="1" dirty="0" smtClean="0">
                <a:effectLst>
                  <a:outerShdw blurRad="38100" dist="38100" dir="2700000" algn="tl">
                    <a:srgbClr val="000000">
                      <a:alpha val="43137"/>
                    </a:srgbClr>
                  </a:outerShdw>
                </a:effectLst>
                <a:latin typeface="Cambria" pitchFamily="18" charset="0"/>
              </a:rPr>
              <a:t>Hiperligações</a:t>
            </a:r>
            <a:r>
              <a:rPr lang="pt-PT" dirty="0" smtClean="0">
                <a:latin typeface="Cambria" pitchFamily="18" charset="0"/>
              </a:rPr>
              <a:t> (acesso ao longo de Junho de 2010):</a:t>
            </a:r>
          </a:p>
          <a:p>
            <a:endParaRPr lang="pt-PT" dirty="0" smtClean="0">
              <a:latin typeface="Cambria" pitchFamily="18" charset="0"/>
            </a:endParaRPr>
          </a:p>
          <a:p>
            <a:pPr>
              <a:buFont typeface="Courier New" pitchFamily="49" charset="0"/>
              <a:buChar char="o"/>
            </a:pPr>
            <a:r>
              <a:rPr lang="pt-PT" dirty="0" smtClean="0">
                <a:latin typeface="Cambria" pitchFamily="18" charset="0"/>
              </a:rPr>
              <a:t>   </a:t>
            </a:r>
            <a:r>
              <a:rPr lang="pt-PT" dirty="0" smtClean="0">
                <a:latin typeface="Cambria" pitchFamily="18" charset="0"/>
                <a:hlinkClick r:id="rId2"/>
              </a:rPr>
              <a:t>http://www.institutoninarosa.org.br/produtos-inr/naomataras</a:t>
            </a:r>
            <a:endParaRPr lang="pt-PT" dirty="0" smtClean="0">
              <a:latin typeface="Cambria" pitchFamily="18" charset="0"/>
            </a:endParaRPr>
          </a:p>
          <a:p>
            <a:endParaRPr lang="pt-PT" dirty="0" smtClean="0">
              <a:latin typeface="Cambria" pitchFamily="18" charset="0"/>
            </a:endParaRPr>
          </a:p>
          <a:p>
            <a:pPr>
              <a:buFont typeface="Courier New" pitchFamily="49" charset="0"/>
              <a:buChar char="o"/>
            </a:pPr>
            <a:r>
              <a:rPr lang="pt-PT" dirty="0" smtClean="0">
                <a:latin typeface="Cambria" pitchFamily="18" charset="0"/>
                <a:hlinkClick r:id="rId3"/>
              </a:rPr>
              <a:t>http://www.slideshare.net/sosanimaispelotas/ensinoepesquisasemanimaisumarealidadepossvel</a:t>
            </a:r>
            <a:endParaRPr lang="pt-PT" dirty="0" smtClean="0">
              <a:latin typeface="Cambria" pitchFamily="18" charset="0"/>
            </a:endParaRPr>
          </a:p>
          <a:p>
            <a:endParaRPr lang="pt-PT" dirty="0" smtClean="0">
              <a:latin typeface="Cambria" pitchFamily="18" charset="0"/>
            </a:endParaRPr>
          </a:p>
          <a:p>
            <a:pPr>
              <a:buFont typeface="Courier New" pitchFamily="49" charset="0"/>
              <a:buChar char="o"/>
            </a:pPr>
            <a:r>
              <a:rPr lang="pt-PT" dirty="0" smtClean="0">
                <a:latin typeface="Cambria" pitchFamily="18" charset="0"/>
              </a:rPr>
              <a:t>   </a:t>
            </a:r>
            <a:r>
              <a:rPr lang="pt-PT" dirty="0" smtClean="0">
                <a:latin typeface="Cambria" pitchFamily="18" charset="0"/>
                <a:hlinkClick r:id="rId4"/>
              </a:rPr>
              <a:t>http://www.lpda.pt/legislacao/proteccao_animais.htm</a:t>
            </a:r>
            <a:endParaRPr lang="pt-PT" dirty="0" smtClean="0">
              <a:latin typeface="Cambria" pitchFamily="18" charset="0"/>
            </a:endParaRPr>
          </a:p>
          <a:p>
            <a:endParaRPr lang="pt-PT" sz="1200" dirty="0">
              <a:latin typeface="Cambria" pitchFamily="18" charset="0"/>
            </a:endParaRPr>
          </a:p>
        </p:txBody>
      </p:sp>
      <p:sp>
        <p:nvSpPr>
          <p:cNvPr id="3" name="CaixaDeTexto 2"/>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Bibliografia</a:t>
            </a:r>
            <a:endPar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031" t="18750" r="20898" b="65313"/>
          <a:stretch>
            <a:fillRect/>
          </a:stretch>
        </p:blipFill>
        <p:spPr bwMode="auto">
          <a:xfrm>
            <a:off x="142844" y="142852"/>
            <a:ext cx="8858312" cy="1224320"/>
          </a:xfrm>
          <a:prstGeom prst="rect">
            <a:avLst/>
          </a:prstGeom>
          <a:noFill/>
          <a:ln w="9525">
            <a:noFill/>
            <a:miter lim="800000"/>
            <a:headEnd/>
            <a:tailEnd/>
          </a:ln>
        </p:spPr>
      </p:pic>
      <p:pic>
        <p:nvPicPr>
          <p:cNvPr id="1029" name="Picture 5" descr="http://1.bp.blogspot.com/_Z9Ed3CLOEX0/SJC_rNKurYI/AAAAAAAAAlo/0cIMvkp7CmY/s400/nao_mataras.gif"/>
          <p:cNvPicPr>
            <a:picLocks noChangeAspect="1" noChangeArrowheads="1"/>
          </p:cNvPicPr>
          <p:nvPr/>
        </p:nvPicPr>
        <p:blipFill>
          <a:blip r:embed="rId3" cstate="print"/>
          <a:srcRect/>
          <a:stretch>
            <a:fillRect/>
          </a:stretch>
        </p:blipFill>
        <p:spPr bwMode="auto">
          <a:xfrm>
            <a:off x="142844" y="1554409"/>
            <a:ext cx="3857652" cy="5160739"/>
          </a:xfrm>
          <a:prstGeom prst="rect">
            <a:avLst/>
          </a:prstGeom>
          <a:noFill/>
        </p:spPr>
      </p:pic>
      <p:graphicFrame>
        <p:nvGraphicFramePr>
          <p:cNvPr id="6" name="Tabela 5"/>
          <p:cNvGraphicFramePr>
            <a:graphicFrameLocks noGrp="1"/>
          </p:cNvGraphicFramePr>
          <p:nvPr/>
        </p:nvGraphicFramePr>
        <p:xfrm>
          <a:off x="4143372" y="1571612"/>
          <a:ext cx="4857784" cy="2152650"/>
        </p:xfrm>
        <a:graphic>
          <a:graphicData uri="http://schemas.openxmlformats.org/drawingml/2006/table">
            <a:tbl>
              <a:tblPr/>
              <a:tblGrid>
                <a:gridCol w="4857784"/>
              </a:tblGrid>
              <a:tr h="0">
                <a:tc>
                  <a:txBody>
                    <a:bodyPr/>
                    <a:lstStyle/>
                    <a:p>
                      <a:pPr algn="just"/>
                      <a:r>
                        <a:rPr lang="pt-PT" sz="1400" i="0" dirty="0" smtClean="0">
                          <a:solidFill>
                            <a:schemeClr val="bg1"/>
                          </a:solidFill>
                          <a:latin typeface="Cambria" pitchFamily="18" charset="0"/>
                        </a:rPr>
                        <a:t>Até </a:t>
                      </a:r>
                      <a:r>
                        <a:rPr lang="pt-PT" sz="1400" i="0" dirty="0">
                          <a:solidFill>
                            <a:schemeClr val="bg1"/>
                          </a:solidFill>
                          <a:latin typeface="Cambria" pitchFamily="18" charset="0"/>
                        </a:rPr>
                        <a:t>quando casos como o da </a:t>
                      </a:r>
                      <a:r>
                        <a:rPr lang="pt-PT" sz="1400" i="0" dirty="0" err="1">
                          <a:solidFill>
                            <a:schemeClr val="bg1"/>
                          </a:solidFill>
                          <a:latin typeface="Cambria" pitchFamily="18" charset="0"/>
                        </a:rPr>
                        <a:t>talidomida</a:t>
                      </a:r>
                      <a:r>
                        <a:rPr lang="pt-PT" sz="1400" i="0" dirty="0">
                          <a:solidFill>
                            <a:schemeClr val="bg1"/>
                          </a:solidFill>
                          <a:latin typeface="Cambria" pitchFamily="18" charset="0"/>
                        </a:rPr>
                        <a:t> continuarão a acontecer? Os testes que põe em risco a sua saúde e ceifam a vida de milhões de animais são justificáveis? O tema principal deste documentário é um olhar abrangente sobre o sistema que mata mais do que salva. O uso de animais no ensino, o medo dos estudantes em expressar sua rejeição a esses métodos cruéis, a continuidade de um pensamento </a:t>
                      </a:r>
                      <a:r>
                        <a:rPr lang="pt-PT" sz="1400" i="0" dirty="0" smtClean="0">
                          <a:solidFill>
                            <a:schemeClr val="bg1"/>
                          </a:solidFill>
                          <a:latin typeface="Cambria" pitchFamily="18" charset="0"/>
                        </a:rPr>
                        <a:t>académico </a:t>
                      </a:r>
                      <a:r>
                        <a:rPr lang="pt-PT" sz="1400" i="0" dirty="0">
                          <a:solidFill>
                            <a:schemeClr val="bg1"/>
                          </a:solidFill>
                          <a:latin typeface="Cambria" pitchFamily="18" charset="0"/>
                        </a:rPr>
                        <a:t>já ultrapassado. Filósofos, cientistas e </a:t>
                      </a:r>
                      <a:r>
                        <a:rPr lang="pt-PT" sz="1400" i="0" dirty="0" smtClean="0">
                          <a:solidFill>
                            <a:schemeClr val="bg1"/>
                          </a:solidFill>
                          <a:latin typeface="Cambria" pitchFamily="18" charset="0"/>
                        </a:rPr>
                        <a:t>activistas </a:t>
                      </a:r>
                      <a:r>
                        <a:rPr lang="pt-PT" sz="1400" i="0" dirty="0">
                          <a:solidFill>
                            <a:schemeClr val="bg1"/>
                          </a:solidFill>
                          <a:latin typeface="Cambria" pitchFamily="18" charset="0"/>
                        </a:rPr>
                        <a:t>revelam o que é mantido em segredo. Depois de saber, você não será mais o mesmo</a:t>
                      </a:r>
                      <a:r>
                        <a:rPr lang="pt-PT" sz="1400" i="0" dirty="0" smtClean="0">
                          <a:solidFill>
                            <a:schemeClr val="bg1"/>
                          </a:solidFill>
                          <a:latin typeface="Cambria" pitchFamily="18" charset="0"/>
                        </a:rPr>
                        <a:t>.</a:t>
                      </a:r>
                      <a:endParaRPr lang="pt-PT" sz="1400" i="0" dirty="0">
                        <a:solidFill>
                          <a:schemeClr val="bg1"/>
                        </a:solidFill>
                        <a:latin typeface="Cambria" pitchFamily="18" charset="0"/>
                      </a:endParaRPr>
                    </a:p>
                  </a:txBody>
                  <a:tcPr marL="9525" marR="9525" marT="9525" marB="9525">
                    <a:lnL>
                      <a:noFill/>
                    </a:lnL>
                    <a:lnR>
                      <a:noFill/>
                    </a:lnR>
                    <a:lnT>
                      <a:noFill/>
                    </a:lnT>
                    <a:lnB>
                      <a:noFill/>
                    </a:lnB>
                  </a:tcPr>
                </a:tc>
              </a:tr>
            </a:tbl>
          </a:graphicData>
        </a:graphic>
      </p:graphicFrame>
      <p:sp>
        <p:nvSpPr>
          <p:cNvPr id="1030" name="Rectangle 6"/>
          <p:cNvSpPr>
            <a:spLocks noChangeArrowheads="1"/>
          </p:cNvSpPr>
          <p:nvPr/>
        </p:nvSpPr>
        <p:spPr bwMode="auto">
          <a:xfrm>
            <a:off x="4143372" y="3776465"/>
            <a:ext cx="4929222" cy="2973837"/>
          </a:xfrm>
          <a:prstGeom prst="rect">
            <a:avLst/>
          </a:prstGeom>
          <a:noFill/>
          <a:ln w="9525">
            <a:noFill/>
            <a:miter lim="800000"/>
            <a:headEnd/>
            <a:tailEnd/>
          </a:ln>
          <a:effectLst/>
        </p:spPr>
        <p:txBody>
          <a:bodyPr vert="horz" wrap="square" lIns="0" tIns="85698" rIns="0" bIns="8569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Assista ao vídeo </a:t>
            </a:r>
            <a:r>
              <a:rPr kumimoji="0" lang="pt-PT" sz="1400" b="1" i="0" u="none" strike="noStrike" cap="none" normalizeH="0" baseline="0" dirty="0" smtClean="0">
                <a:ln>
                  <a:noFill/>
                </a:ln>
                <a:solidFill>
                  <a:schemeClr val="bg1"/>
                </a:solidFill>
                <a:effectLst/>
                <a:latin typeface="Cambria" pitchFamily="18" charset="0"/>
                <a:cs typeface="Times New Roman" pitchFamily="18" charset="0"/>
                <a:hlinkClick r:id="rId4"/>
              </a:rPr>
              <a:t>clicando aqui</a:t>
            </a: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1400" b="1" i="0" u="none" strike="noStrike" cap="none" normalizeH="0" baseline="0" dirty="0" smtClean="0">
              <a:ln>
                <a:noFill/>
              </a:ln>
              <a:solidFill>
                <a:schemeClr val="bg1"/>
              </a:solidFill>
              <a:effectLst/>
              <a:latin typeface="Cambria"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sz="1400" b="1" i="0" u="none" strike="noStrike" cap="none" normalizeH="0" baseline="0" dirty="0" smtClean="0">
                <a:ln>
                  <a:noFill/>
                </a:ln>
                <a:solidFill>
                  <a:schemeClr val="bg1"/>
                </a:solidFill>
                <a:effectLst/>
                <a:latin typeface="Cambria" pitchFamily="18" charset="0"/>
                <a:cs typeface="Times New Roman" pitchFamily="18" charset="0"/>
              </a:rPr>
              <a:t>Ficha técnica</a:t>
            </a:r>
            <a:endParaRPr kumimoji="0" lang="pt-PT" sz="1400" b="0" i="0" u="none" strike="noStrike" cap="none" normalizeH="0" baseline="0" dirty="0" smtClean="0">
              <a:ln>
                <a:noFill/>
              </a:ln>
              <a:solidFill>
                <a:schemeClr val="bg1"/>
              </a:solidFill>
              <a:effectLst/>
              <a:latin typeface="Cambria"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Ano de produção: 2006</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Duração: 65 minutos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Imagens, Direcção e Roteiro: </a:t>
            </a:r>
            <a:r>
              <a:rPr kumimoji="0" lang="pt-PT" sz="1400" b="0" i="0" u="none" strike="noStrike" cap="none" normalizeH="0" baseline="0" dirty="0" err="1" smtClean="0">
                <a:ln>
                  <a:noFill/>
                </a:ln>
                <a:solidFill>
                  <a:schemeClr val="bg1"/>
                </a:solidFill>
                <a:effectLst/>
                <a:latin typeface="Cambria" pitchFamily="18" charset="0"/>
                <a:cs typeface="Times New Roman" pitchFamily="18" charset="0"/>
              </a:rPr>
              <a:t>Denise</a:t>
            </a: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 Gonçalves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Edição: João </a:t>
            </a:r>
            <a:r>
              <a:rPr kumimoji="0" lang="pt-PT" sz="1400" b="0" i="0" u="none" strike="noStrike" cap="none" normalizeH="0" baseline="0" dirty="0" err="1" smtClean="0">
                <a:ln>
                  <a:noFill/>
                </a:ln>
                <a:solidFill>
                  <a:schemeClr val="bg1"/>
                </a:solidFill>
                <a:effectLst/>
                <a:latin typeface="Cambria" pitchFamily="18" charset="0"/>
                <a:cs typeface="Times New Roman" pitchFamily="18" charset="0"/>
              </a:rPr>
              <a:t>Landi</a:t>
            </a: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 Guimarães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Produção de áudio: Gustavo </a:t>
            </a:r>
            <a:r>
              <a:rPr kumimoji="0" lang="pt-PT" sz="1400" b="0" i="0" u="none" strike="noStrike" cap="none" normalizeH="0" baseline="0" dirty="0" err="1" smtClean="0">
                <a:ln>
                  <a:noFill/>
                </a:ln>
                <a:solidFill>
                  <a:schemeClr val="bg1"/>
                </a:solidFill>
                <a:effectLst/>
                <a:latin typeface="Cambria" pitchFamily="18" charset="0"/>
                <a:cs typeface="Times New Roman" pitchFamily="18" charset="0"/>
              </a:rPr>
              <a:t>Martinelli</a:t>
            </a:r>
            <a:endParaRPr kumimoji="0" lang="pt-PT" sz="1400" b="0" i="0" u="none" strike="noStrike" cap="none" normalizeH="0" baseline="0" dirty="0" smtClean="0">
              <a:ln>
                <a:noFill/>
              </a:ln>
              <a:solidFill>
                <a:schemeClr val="bg1"/>
              </a:solidFill>
              <a:effectLst/>
              <a:latin typeface="Cambria"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Voz: Pascoal da Conceição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Produção: Instituto Nina Rosa - projectos por amor à vida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Formato original: mini DV</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Legendas: português, inglês, espanhol e francês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t-PT" sz="1400" b="0" i="0" u="none" strike="noStrike" cap="none" normalizeH="0" baseline="0" dirty="0" smtClean="0">
                <a:ln>
                  <a:noFill/>
                </a:ln>
                <a:solidFill>
                  <a:schemeClr val="bg1"/>
                </a:solidFill>
                <a:effectLst/>
                <a:latin typeface="Cambria" pitchFamily="18" charset="0"/>
                <a:cs typeface="Times New Roman" pitchFamily="18" charset="0"/>
              </a:rPr>
              <a:t>Cor: colorido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pt-PT" sz="4800" b="1" spc="150" dirty="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Legislação</a:t>
            </a:r>
          </a:p>
        </p:txBody>
      </p:sp>
      <p:sp>
        <p:nvSpPr>
          <p:cNvPr id="4" name="CaixaDeTexto 3"/>
          <p:cNvSpPr txBox="1"/>
          <p:nvPr/>
        </p:nvSpPr>
        <p:spPr>
          <a:xfrm>
            <a:off x="179388" y="1095375"/>
            <a:ext cx="8715375" cy="5762625"/>
          </a:xfrm>
          <a:prstGeom prst="rect">
            <a:avLst/>
          </a:prstGeom>
          <a:solidFill>
            <a:srgbClr val="FFFFFF">
              <a:alpha val="40000"/>
            </a:srgbClr>
          </a:solidFill>
        </p:spPr>
        <p:txBody>
          <a:bodyPr>
            <a:spAutoFit/>
          </a:bodyPr>
          <a:lstStyle/>
          <a:p>
            <a:pPr algn="just">
              <a:buFontTx/>
              <a:buChar char="•"/>
            </a:pPr>
            <a:r>
              <a:rPr lang="pt-PT" sz="2000" b="1" i="1">
                <a:solidFill>
                  <a:srgbClr val="254061"/>
                </a:solidFill>
                <a:latin typeface="Cambria" pitchFamily="18" charset="0"/>
              </a:rPr>
              <a:t> DUDA (1978, UNESCO, ONU): </a:t>
            </a:r>
            <a:r>
              <a:rPr lang="pt-PT" sz="2000">
                <a:latin typeface="Cambria" pitchFamily="18" charset="0"/>
              </a:rPr>
              <a:t>bem – estar animal e direitos (acção judicial).</a:t>
            </a:r>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buFontTx/>
              <a:buChar char="•"/>
            </a:pPr>
            <a:r>
              <a:rPr lang="pt-PT" sz="2000" b="1" i="1">
                <a:solidFill>
                  <a:srgbClr val="254061"/>
                </a:solidFill>
                <a:latin typeface="Cambria" pitchFamily="18" charset="0"/>
              </a:rPr>
              <a:t> Directiva 86/609/CEE do Conselho de 24 de Novembro de 1986 relativa à aproximação das disposições legislativas, regulamentares, e administrativas dos Estados-Membros respeitantes à protecção dos animais utilizados para fins experimentais e outros fins científicos</a:t>
            </a: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endParaRPr lang="pt-PT" sz="2000" b="1" i="1">
              <a:solidFill>
                <a:srgbClr val="254061"/>
              </a:solidFill>
              <a:latin typeface="Cambria" pitchFamily="18" charset="0"/>
            </a:endParaRPr>
          </a:p>
          <a:p>
            <a:pPr algn="just"/>
            <a:r>
              <a:rPr lang="pt-PT" sz="2000" b="1" i="1">
                <a:solidFill>
                  <a:srgbClr val="254061"/>
                </a:solidFill>
                <a:latin typeface="Cambria" pitchFamily="18" charset="0"/>
              </a:rPr>
              <a:t> </a:t>
            </a:r>
            <a:endParaRPr lang="pt-PT" sz="2000" i="1">
              <a:solidFill>
                <a:srgbClr val="254061"/>
              </a:solidFill>
              <a:latin typeface="Cambria" pitchFamily="18" charset="0"/>
            </a:endParaRPr>
          </a:p>
          <a:p>
            <a:pPr algn="just"/>
            <a:endParaRPr lang="pt-PT">
              <a:latin typeface="Cambria" pitchFamily="18" charset="0"/>
            </a:endParaRPr>
          </a:p>
          <a:p>
            <a:pPr algn="just"/>
            <a:endParaRPr lang="pt-PT">
              <a:latin typeface="Cambria" pitchFamily="18" charset="0"/>
            </a:endParaRPr>
          </a:p>
          <a:p>
            <a:pPr algn="just"/>
            <a:endParaRPr lang="pt-PT" sz="1600">
              <a:latin typeface="Cambria" pitchFamily="18" charset="0"/>
            </a:endParaRPr>
          </a:p>
        </p:txBody>
      </p:sp>
      <p:sp>
        <p:nvSpPr>
          <p:cNvPr id="5" name="CaixaDeTexto 4"/>
          <p:cNvSpPr txBox="1"/>
          <p:nvPr/>
        </p:nvSpPr>
        <p:spPr>
          <a:xfrm>
            <a:off x="3708400" y="3068638"/>
            <a:ext cx="5143500" cy="3559175"/>
          </a:xfrm>
          <a:prstGeom prst="rect">
            <a:avLst/>
          </a:prstGeom>
          <a:noFill/>
        </p:spPr>
        <p:txBody>
          <a:bodyPr>
            <a:spAutoFit/>
          </a:bodyPr>
          <a:lstStyle/>
          <a:p>
            <a:pPr algn="just" fontAlgn="auto">
              <a:spcBef>
                <a:spcPts val="0"/>
              </a:spcBef>
              <a:spcAft>
                <a:spcPts val="0"/>
              </a:spcAft>
              <a:defRPr/>
            </a:pPr>
            <a:r>
              <a:rPr lang="pt-PT" sz="1900" dirty="0">
                <a:latin typeface="Cambria" pitchFamily="18" charset="0"/>
              </a:rPr>
              <a:t>Considerando que as legislações dos Estados-membros devem ser harmonizadas no sentido de se eliminarem tais disparidades; considerando que essa harmonização deve garantir que </a:t>
            </a:r>
            <a:r>
              <a:rPr lang="pt-PT" sz="1900" b="1" i="1" dirty="0">
                <a:effectLst>
                  <a:outerShdw blurRad="38100" dist="38100" dir="2700000" algn="tl">
                    <a:srgbClr val="000000">
                      <a:alpha val="43137"/>
                    </a:srgbClr>
                  </a:outerShdw>
                </a:effectLst>
                <a:latin typeface="Cambria" pitchFamily="18" charset="0"/>
              </a:rPr>
              <a:t>o número de animais utilizados para fins experimentais ou outros fins científicos seja reduzido ao mínimo, que tais animais sejam adequadamente tratados, que não lhes sejam infligidos desnecessariamente dor, sofrimento, aflição ou dano duradouro e que, se inevitáveis, tais padecimentos sejam reduzidos ao mínimo</a:t>
            </a:r>
            <a:r>
              <a:rPr lang="pt-PT" sz="1900" dirty="0">
                <a:latin typeface="Cambria" pitchFamily="18" charset="0"/>
              </a:rPr>
              <a:t>;  (…)</a:t>
            </a:r>
          </a:p>
        </p:txBody>
      </p:sp>
      <p:pic>
        <p:nvPicPr>
          <p:cNvPr id="45060" name="Picture 4" descr="http://rightwingchicky.files.wordpress.com/2009/02/legislati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6559" y="3290005"/>
            <a:ext cx="2830487" cy="3231624"/>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ângulo 2"/>
          <p:cNvSpPr>
            <a:spLocks noChangeArrowheads="1"/>
          </p:cNvSpPr>
          <p:nvPr/>
        </p:nvSpPr>
        <p:spPr bwMode="auto">
          <a:xfrm>
            <a:off x="2286000" y="4500563"/>
            <a:ext cx="6643688" cy="1938337"/>
          </a:xfrm>
          <a:prstGeom prst="rect">
            <a:avLst/>
          </a:prstGeom>
          <a:noFill/>
          <a:ln w="9525">
            <a:noFill/>
            <a:miter lim="800000"/>
            <a:headEnd/>
            <a:tailEnd/>
          </a:ln>
        </p:spPr>
        <p:txBody>
          <a:bodyPr>
            <a:spAutoFit/>
          </a:bodyPr>
          <a:lstStyle/>
          <a:p>
            <a:pPr algn="r"/>
            <a:r>
              <a:rPr lang="pt-PT" sz="2000" dirty="0">
                <a:solidFill>
                  <a:schemeClr val="bg1"/>
                </a:solidFill>
                <a:latin typeface="Alako-Bold"/>
              </a:rPr>
              <a:t>“A única maneira de justificar a dor e a morte impostas a outro é por necessidade de lhe oferecer  um alívio de um mal ainda maior. Fora este caso, toda a morte e dor imposta não podem ser justificadas moralmente, pois infringem a regra de ouro que dita “não fazer ao outro o que não se aceita que seja feito a si próprio”</a:t>
            </a:r>
          </a:p>
          <a:p>
            <a:pPr algn="r"/>
            <a:r>
              <a:rPr lang="pt-PT" sz="2000" dirty="0">
                <a:solidFill>
                  <a:schemeClr val="bg1"/>
                </a:solidFill>
                <a:latin typeface="Alako-Bold"/>
              </a:rPr>
              <a:t> (</a:t>
            </a:r>
            <a:r>
              <a:rPr lang="pt-PT" sz="2000" dirty="0" err="1">
                <a:solidFill>
                  <a:schemeClr val="bg1"/>
                </a:solidFill>
                <a:latin typeface="Alako-Bold"/>
              </a:rPr>
              <a:t>Sónio</a:t>
            </a:r>
            <a:r>
              <a:rPr lang="pt-PT" sz="2000" dirty="0">
                <a:solidFill>
                  <a:schemeClr val="bg1"/>
                </a:solidFill>
                <a:latin typeface="Alako-Bold"/>
              </a:rPr>
              <a:t> Felipe, 2004).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Comités de Ética</a:t>
            </a:r>
          </a:p>
        </p:txBody>
      </p:sp>
      <p:sp>
        <p:nvSpPr>
          <p:cNvPr id="4" name="CaixaDeTexto 3"/>
          <p:cNvSpPr txBox="1"/>
          <p:nvPr/>
        </p:nvSpPr>
        <p:spPr>
          <a:xfrm>
            <a:off x="214282" y="1428737"/>
            <a:ext cx="8715437" cy="5214973"/>
          </a:xfrm>
          <a:prstGeom prst="rect">
            <a:avLst/>
          </a:prstGeom>
          <a:solidFill>
            <a:srgbClr val="FFFFFF">
              <a:alpha val="40000"/>
            </a:srgbClr>
          </a:solidFill>
        </p:spPr>
        <p:txBody>
          <a:bodyPr wrap="square" rtlCol="0">
            <a:spAutoFit/>
          </a:bodyPr>
          <a:lstStyle/>
          <a:p>
            <a:pPr algn="ctr"/>
            <a:r>
              <a:rPr lang="pt-PT" sz="2800" b="1" dirty="0" smtClean="0">
                <a:solidFill>
                  <a:schemeClr val="bg1"/>
                </a:solidFill>
                <a:effectLst>
                  <a:outerShdw blurRad="38100" dist="38100" dir="2700000" algn="tl">
                    <a:srgbClr val="000000">
                      <a:alpha val="43137"/>
                    </a:srgbClr>
                  </a:outerShdw>
                </a:effectLst>
                <a:latin typeface="Cambria" pitchFamily="18" charset="0"/>
              </a:rPr>
              <a:t>Objectivo</a:t>
            </a:r>
            <a:r>
              <a:rPr lang="pt-PT" sz="2400" b="1" dirty="0" smtClean="0">
                <a:latin typeface="Cambria" pitchFamily="18" charset="0"/>
              </a:rPr>
              <a:t> </a:t>
            </a:r>
            <a:r>
              <a:rPr lang="pt-PT" sz="2400" dirty="0" smtClean="0">
                <a:latin typeface="Cambria" pitchFamily="18" charset="0"/>
              </a:rPr>
              <a:t>da sua </a:t>
            </a:r>
            <a:r>
              <a:rPr lang="pt-PT" sz="2400" b="1" dirty="0" smtClean="0">
                <a:latin typeface="Cambria" pitchFamily="18" charset="0"/>
              </a:rPr>
              <a:t>criação</a:t>
            </a:r>
            <a:r>
              <a:rPr lang="pt-PT" sz="2400" dirty="0" smtClean="0">
                <a:latin typeface="Cambria" pitchFamily="18" charset="0"/>
              </a:rPr>
              <a:t> no âmbito das instituições cientificas: </a:t>
            </a:r>
          </a:p>
          <a:p>
            <a:pPr algn="ctr"/>
            <a:r>
              <a:rPr lang="pt-PT" sz="2400" i="1" dirty="0" smtClean="0">
                <a:solidFill>
                  <a:schemeClr val="tx2">
                    <a:lumMod val="75000"/>
                  </a:schemeClr>
                </a:solidFill>
                <a:effectLst>
                  <a:outerShdw blurRad="38100" dist="38100" dir="2700000" algn="tl">
                    <a:srgbClr val="000000">
                      <a:alpha val="43137"/>
                    </a:srgbClr>
                  </a:outerShdw>
                </a:effectLst>
                <a:latin typeface="Cambria" pitchFamily="18" charset="0"/>
              </a:rPr>
              <a:t>discutir/esclarecer questões geradas pela polémica da utilização de animais</a:t>
            </a:r>
          </a:p>
          <a:p>
            <a:pPr algn="ctr"/>
            <a:endParaRPr lang="pt-PT" sz="1200" dirty="0" smtClean="0">
              <a:latin typeface="Cambria" pitchFamily="18" charset="0"/>
            </a:endParaRPr>
          </a:p>
          <a:p>
            <a:r>
              <a:rPr lang="pt-PT" sz="2400" b="1" i="1" dirty="0" smtClean="0">
                <a:latin typeface="Cambria" pitchFamily="18" charset="0"/>
              </a:rPr>
              <a:t>1ª comité institucional </a:t>
            </a:r>
            <a:r>
              <a:rPr lang="pt-PT" sz="2400" dirty="0" smtClean="0">
                <a:latin typeface="Cambria" pitchFamily="18" charset="0"/>
              </a:rPr>
              <a:t> </a:t>
            </a:r>
            <a:r>
              <a:rPr lang="pt-PT" sz="2400" b="1" dirty="0" smtClean="0">
                <a:latin typeface="Cambria" pitchFamily="18" charset="0"/>
              </a:rPr>
              <a:t>Universidade de Harvard, 1907</a:t>
            </a:r>
            <a:r>
              <a:rPr lang="pt-PT" sz="2400" dirty="0" smtClean="0">
                <a:latin typeface="Cambria" pitchFamily="18" charset="0"/>
              </a:rPr>
              <a:t>, criado por cientistas envolvidos em experimentação animal para resolver a questão da escassez de animais</a:t>
            </a:r>
          </a:p>
          <a:p>
            <a:pPr algn="ctr"/>
            <a:endParaRPr lang="pt-PT" sz="1600" dirty="0" smtClean="0">
              <a:latin typeface="Cambria" pitchFamily="18" charset="0"/>
            </a:endParaRPr>
          </a:p>
          <a:p>
            <a:pPr algn="ctr"/>
            <a:endParaRPr lang="pt-PT" sz="2400" dirty="0" smtClean="0">
              <a:latin typeface="Cambria" pitchFamily="18" charset="0"/>
            </a:endParaRPr>
          </a:p>
          <a:p>
            <a:pPr algn="ctr"/>
            <a:endParaRPr lang="pt-PT" sz="2400" dirty="0" smtClean="0">
              <a:latin typeface="Cambria" pitchFamily="18" charset="0"/>
            </a:endParaRPr>
          </a:p>
          <a:p>
            <a:pPr algn="ctr"/>
            <a:endParaRPr lang="pt-PT" sz="2400" dirty="0" smtClean="0">
              <a:latin typeface="Cambria" pitchFamily="18" charset="0"/>
            </a:endParaRPr>
          </a:p>
          <a:p>
            <a:pPr algn="ctr"/>
            <a:endParaRPr lang="pt-PT" sz="2400" dirty="0" smtClean="0">
              <a:latin typeface="Cambria" pitchFamily="18" charset="0"/>
            </a:endParaRPr>
          </a:p>
          <a:p>
            <a:pPr algn="ctr"/>
            <a:endParaRPr lang="pt-PT" sz="2400" dirty="0" smtClean="0">
              <a:latin typeface="Cambria" pitchFamily="18" charset="0"/>
            </a:endParaRPr>
          </a:p>
          <a:p>
            <a:pPr algn="ctr"/>
            <a:endParaRPr lang="pt-PT" sz="2400" dirty="0" smtClean="0">
              <a:latin typeface="Cambria" pitchFamily="18" charset="0"/>
            </a:endParaRPr>
          </a:p>
          <a:p>
            <a:pPr algn="ctr"/>
            <a:endParaRPr lang="pt-PT" sz="1400" dirty="0" smtClean="0">
              <a:latin typeface="Cambria" pitchFamily="18" charset="0"/>
            </a:endParaRPr>
          </a:p>
        </p:txBody>
      </p:sp>
      <p:pic>
        <p:nvPicPr>
          <p:cNvPr id="5" name="Picture 2" descr="http://www.orlcongresos.com/congresos/gestor2009/upload/comiteHonor.jpg"/>
          <p:cNvPicPr>
            <a:picLocks noChangeAspect="1" noChangeArrowheads="1"/>
          </p:cNvPicPr>
          <p:nvPr/>
        </p:nvPicPr>
        <p:blipFill>
          <a:blip r:embed="rId3" cstate="print">
            <a:clrChange>
              <a:clrFrom>
                <a:srgbClr val="FFFFFF"/>
              </a:clrFrom>
              <a:clrTo>
                <a:srgbClr val="FFFFFF">
                  <a:alpha val="0"/>
                </a:srgbClr>
              </a:clrTo>
            </a:clrChange>
          </a:blip>
          <a:srcRect t="12501" b="6249"/>
          <a:stretch>
            <a:fillRect/>
          </a:stretch>
        </p:blipFill>
        <p:spPr bwMode="auto">
          <a:xfrm>
            <a:off x="2285984" y="3857628"/>
            <a:ext cx="4572032" cy="278608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4282" y="214290"/>
            <a:ext cx="8715436" cy="830997"/>
          </a:xfrm>
          <a:prstGeom prst="rect">
            <a:avLst/>
          </a:prstGeom>
          <a:solidFill>
            <a:srgbClr val="FFFFFF">
              <a:alpha val="40000"/>
            </a:srgbClr>
          </a:solidFill>
          <a:ln>
            <a:noFill/>
          </a:ln>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t-PT" sz="4800" b="1" spc="150" dirty="0" smtClean="0">
                <a:ln w="11430">
                  <a:solidFill>
                    <a:srgbClr val="FFFFFF"/>
                  </a:solidFill>
                </a:ln>
                <a:solidFill>
                  <a:schemeClr val="bg1"/>
                </a:solidFill>
                <a:effectLst>
                  <a:outerShdw blurRad="25400" algn="tl" rotWithShape="0">
                    <a:srgbClr val="000000">
                      <a:alpha val="43000"/>
                    </a:srgbClr>
                  </a:outerShdw>
                  <a:reflection blurRad="6350" stA="55000" endA="300" endPos="45500" dir="5400000" sy="-100000" algn="bl" rotWithShape="0"/>
                </a:effectLst>
                <a:latin typeface="Bodoni MT Black" pitchFamily="18" charset="0"/>
              </a:rPr>
              <a:t>Comités de Ética</a:t>
            </a:r>
          </a:p>
        </p:txBody>
      </p:sp>
      <p:sp>
        <p:nvSpPr>
          <p:cNvPr id="4" name="CaixaDeTexto 3"/>
          <p:cNvSpPr txBox="1"/>
          <p:nvPr/>
        </p:nvSpPr>
        <p:spPr>
          <a:xfrm>
            <a:off x="214282" y="1428736"/>
            <a:ext cx="8715437" cy="5201424"/>
          </a:xfrm>
          <a:prstGeom prst="rect">
            <a:avLst/>
          </a:prstGeom>
          <a:solidFill>
            <a:srgbClr val="FFFFFF">
              <a:alpha val="40000"/>
            </a:srgbClr>
          </a:solidFill>
        </p:spPr>
        <p:txBody>
          <a:bodyPr wrap="square" rtlCol="0">
            <a:spAutoFit/>
          </a:bodyPr>
          <a:lstStyle/>
          <a:p>
            <a:pPr algn="just">
              <a:buBlip>
                <a:blip r:embed="rId3"/>
              </a:buBlip>
            </a:pPr>
            <a:r>
              <a:rPr lang="pt-PT" sz="2400" b="1" dirty="0" smtClean="0">
                <a:latin typeface="Cambria" pitchFamily="18" charset="0"/>
              </a:rPr>
              <a:t>   </a:t>
            </a:r>
            <a:r>
              <a:rPr lang="pt-PT" sz="2800" b="1" i="1" dirty="0" smtClean="0">
                <a:solidFill>
                  <a:schemeClr val="tx2">
                    <a:lumMod val="75000"/>
                  </a:schemeClr>
                </a:solidFill>
                <a:effectLst>
                  <a:outerShdw blurRad="38100" dist="38100" dir="2700000" algn="tl">
                    <a:srgbClr val="000000">
                      <a:alpha val="43137"/>
                    </a:srgbClr>
                  </a:outerShdw>
                </a:effectLst>
                <a:latin typeface="Cambria" pitchFamily="18" charset="0"/>
              </a:rPr>
              <a:t>1985</a:t>
            </a:r>
            <a:r>
              <a:rPr lang="pt-PT" sz="2400" b="1" dirty="0" smtClean="0">
                <a:latin typeface="Cambria" pitchFamily="18" charset="0"/>
              </a:rPr>
              <a:t> - surge a obrigatoriedade legal da existência de comités, em resposta à crescente pressão social</a:t>
            </a:r>
          </a:p>
          <a:p>
            <a:pPr algn="ctr"/>
            <a:endParaRPr lang="pt-PT" sz="1200" b="1" dirty="0" smtClean="0">
              <a:latin typeface="Cambria" pitchFamily="18" charset="0"/>
            </a:endParaRPr>
          </a:p>
          <a:p>
            <a:pPr algn="just"/>
            <a:r>
              <a:rPr lang="pt-PT" sz="2000" b="1" dirty="0" smtClean="0">
                <a:latin typeface="Cambria" pitchFamily="18" charset="0"/>
              </a:rPr>
              <a:t>EUA – </a:t>
            </a:r>
            <a:r>
              <a:rPr lang="pt-PT" sz="2000" dirty="0" smtClean="0">
                <a:latin typeface="Cambria" pitchFamily="18" charset="0"/>
              </a:rPr>
              <a:t>são estabelecidos os </a:t>
            </a:r>
            <a:r>
              <a:rPr lang="pt-PT" sz="2000" i="1" dirty="0" err="1" smtClean="0">
                <a:effectLst>
                  <a:outerShdw blurRad="38100" dist="38100" dir="2700000" algn="tl">
                    <a:srgbClr val="000000">
                      <a:alpha val="43137"/>
                    </a:srgbClr>
                  </a:outerShdw>
                </a:effectLst>
                <a:latin typeface="Cambria" pitchFamily="18" charset="0"/>
              </a:rPr>
              <a:t>Institutional</a:t>
            </a:r>
            <a:r>
              <a:rPr lang="pt-PT" sz="2000" i="1" dirty="0" smtClean="0">
                <a:effectLst>
                  <a:outerShdw blurRad="38100" dist="38100" dir="2700000" algn="tl">
                    <a:srgbClr val="000000">
                      <a:alpha val="43137"/>
                    </a:srgbClr>
                  </a:outerShdw>
                </a:effectLst>
                <a:latin typeface="Cambria" pitchFamily="18" charset="0"/>
              </a:rPr>
              <a:t> Animal </a:t>
            </a:r>
            <a:r>
              <a:rPr lang="pt-PT" sz="2000" i="1" dirty="0" err="1" smtClean="0">
                <a:effectLst>
                  <a:outerShdw blurRad="38100" dist="38100" dir="2700000" algn="tl">
                    <a:srgbClr val="000000">
                      <a:alpha val="43137"/>
                    </a:srgbClr>
                  </a:outerShdw>
                </a:effectLst>
                <a:latin typeface="Cambria" pitchFamily="18" charset="0"/>
              </a:rPr>
              <a:t>Care</a:t>
            </a:r>
            <a:r>
              <a:rPr lang="pt-PT" sz="2000" i="1" dirty="0" smtClean="0">
                <a:effectLst>
                  <a:outerShdw blurRad="38100" dist="38100" dir="2700000" algn="tl">
                    <a:srgbClr val="000000">
                      <a:alpha val="43137"/>
                    </a:srgbClr>
                  </a:outerShdw>
                </a:effectLst>
                <a:latin typeface="Cambria" pitchFamily="18" charset="0"/>
              </a:rPr>
              <a:t> </a:t>
            </a:r>
            <a:r>
              <a:rPr lang="pt-PT" sz="2000" i="1" dirty="0" err="1" smtClean="0">
                <a:effectLst>
                  <a:outerShdw blurRad="38100" dist="38100" dir="2700000" algn="tl">
                    <a:srgbClr val="000000">
                      <a:alpha val="43137"/>
                    </a:srgbClr>
                  </a:outerShdw>
                </a:effectLst>
                <a:latin typeface="Cambria" pitchFamily="18" charset="0"/>
              </a:rPr>
              <a:t>and</a:t>
            </a:r>
            <a:r>
              <a:rPr lang="pt-PT" sz="2000" i="1" dirty="0" smtClean="0">
                <a:effectLst>
                  <a:outerShdw blurRad="38100" dist="38100" dir="2700000" algn="tl">
                    <a:srgbClr val="000000">
                      <a:alpha val="43137"/>
                    </a:srgbClr>
                  </a:outerShdw>
                </a:effectLst>
                <a:latin typeface="Cambria" pitchFamily="18" charset="0"/>
              </a:rPr>
              <a:t> Use </a:t>
            </a:r>
            <a:r>
              <a:rPr lang="pt-PT" sz="2000" i="1" dirty="0" err="1" smtClean="0">
                <a:effectLst>
                  <a:outerShdw blurRad="38100" dist="38100" dir="2700000" algn="tl">
                    <a:srgbClr val="000000">
                      <a:alpha val="43137"/>
                    </a:srgbClr>
                  </a:outerShdw>
                </a:effectLst>
                <a:latin typeface="Cambria" pitchFamily="18" charset="0"/>
              </a:rPr>
              <a:t>Comitees</a:t>
            </a:r>
            <a:r>
              <a:rPr lang="pt-PT" sz="2000" i="1" dirty="0" smtClean="0">
                <a:effectLst>
                  <a:outerShdw blurRad="38100" dist="38100" dir="2700000" algn="tl">
                    <a:srgbClr val="000000">
                      <a:alpha val="43137"/>
                    </a:srgbClr>
                  </a:outerShdw>
                </a:effectLst>
                <a:latin typeface="Cambria" pitchFamily="18" charset="0"/>
              </a:rPr>
              <a:t>  </a:t>
            </a:r>
            <a:r>
              <a:rPr lang="pt-PT" i="1" dirty="0" smtClean="0">
                <a:latin typeface="Cambria" pitchFamily="18" charset="0"/>
              </a:rPr>
              <a:t>(IACUC)</a:t>
            </a:r>
            <a:endParaRPr lang="pt-PT" sz="2000" i="1"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endParaRPr lang="pt-PT" sz="1200" dirty="0" smtClean="0">
              <a:latin typeface="Cambria" pitchFamily="18" charset="0"/>
            </a:endParaRPr>
          </a:p>
          <a:p>
            <a:pPr algn="just"/>
            <a:r>
              <a:rPr lang="pt-PT" sz="2000" dirty="0" smtClean="0">
                <a:latin typeface="Cambria" pitchFamily="18" charset="0"/>
              </a:rPr>
              <a:t>Destacam-se</a:t>
            </a:r>
            <a:r>
              <a:rPr lang="pt-PT" sz="2400" b="1" dirty="0" smtClean="0">
                <a:latin typeface="Cambria" pitchFamily="18" charset="0"/>
              </a:rPr>
              <a:t> </a:t>
            </a:r>
            <a:r>
              <a:rPr lang="pt-PT" sz="2400" b="1" dirty="0" smtClean="0">
                <a:solidFill>
                  <a:schemeClr val="tx2">
                    <a:lumMod val="75000"/>
                  </a:schemeClr>
                </a:solidFill>
                <a:effectLst>
                  <a:outerShdw blurRad="38100" dist="38100" dir="2700000" algn="tl">
                    <a:srgbClr val="000000">
                      <a:alpha val="43137"/>
                    </a:srgbClr>
                  </a:outerShdw>
                </a:effectLst>
                <a:latin typeface="Cambria" pitchFamily="18" charset="0"/>
              </a:rPr>
              <a:t>3 funções gerais </a:t>
            </a:r>
            <a:r>
              <a:rPr lang="pt-PT" sz="2000" dirty="0" smtClean="0">
                <a:latin typeface="Cambria" pitchFamily="18" charset="0"/>
              </a:rPr>
              <a:t>dos comités:</a:t>
            </a:r>
          </a:p>
          <a:p>
            <a:pPr algn="just"/>
            <a:endParaRPr lang="pt-PT" sz="2000" dirty="0" smtClean="0">
              <a:latin typeface="Cambria" pitchFamily="18" charset="0"/>
            </a:endParaRPr>
          </a:p>
          <a:p>
            <a:pPr algn="just"/>
            <a:endParaRPr lang="pt-PT" sz="1200" dirty="0" smtClean="0">
              <a:latin typeface="Cambria" pitchFamily="18" charset="0"/>
            </a:endParaRPr>
          </a:p>
          <a:p>
            <a:pPr marL="457200" indent="-457200" algn="just">
              <a:buFont typeface="+mj-lt"/>
              <a:buAutoNum type="arabicPeriod"/>
            </a:pPr>
            <a:r>
              <a:rPr lang="pt-PT" sz="2400" b="1" u="sng" dirty="0" smtClean="0">
                <a:solidFill>
                  <a:schemeClr val="tx2">
                    <a:lumMod val="75000"/>
                  </a:schemeClr>
                </a:solidFill>
                <a:latin typeface="Cambria" pitchFamily="18" charset="0"/>
              </a:rPr>
              <a:t>Revisão</a:t>
            </a:r>
            <a:r>
              <a:rPr lang="pt-PT" sz="2400" b="1" dirty="0" smtClean="0">
                <a:latin typeface="Cambria" pitchFamily="18" charset="0"/>
              </a:rPr>
              <a:t> dos projectos/protocolos de pesquisa</a:t>
            </a:r>
          </a:p>
          <a:p>
            <a:pPr marL="457200" indent="-457200" algn="just">
              <a:buFont typeface="+mj-lt"/>
              <a:buAutoNum type="arabicPeriod"/>
            </a:pPr>
            <a:r>
              <a:rPr lang="pt-PT" sz="2400" b="1" u="sng" dirty="0" smtClean="0">
                <a:solidFill>
                  <a:schemeClr val="tx2">
                    <a:lumMod val="75000"/>
                  </a:schemeClr>
                </a:solidFill>
                <a:latin typeface="Cambria" pitchFamily="18" charset="0"/>
              </a:rPr>
              <a:t>Inspeccionar</a:t>
            </a:r>
            <a:endParaRPr lang="pt-PT" sz="2400" b="1" dirty="0" smtClean="0">
              <a:latin typeface="Cambria" pitchFamily="18" charset="0"/>
            </a:endParaRPr>
          </a:p>
          <a:p>
            <a:pPr marL="457200" indent="-457200" algn="just">
              <a:buFont typeface="+mj-lt"/>
              <a:buAutoNum type="arabicPeriod"/>
            </a:pPr>
            <a:r>
              <a:rPr lang="pt-PT" sz="2400" b="1" u="sng" dirty="0" smtClean="0">
                <a:solidFill>
                  <a:schemeClr val="tx2">
                    <a:lumMod val="75000"/>
                  </a:schemeClr>
                </a:solidFill>
                <a:latin typeface="Cambria" pitchFamily="18" charset="0"/>
              </a:rPr>
              <a:t>Proporcionar atendimento veterinário</a:t>
            </a:r>
          </a:p>
        </p:txBody>
      </p:sp>
      <p:pic>
        <p:nvPicPr>
          <p:cNvPr id="9218" name="Picture 2" descr="http://www.iacuc.org/images/iacuc_03_homegreen.png"/>
          <p:cNvPicPr>
            <a:picLocks noChangeAspect="1" noChangeArrowheads="1"/>
          </p:cNvPicPr>
          <p:nvPr/>
        </p:nvPicPr>
        <p:blipFill>
          <a:blip r:embed="rId4" cstate="print"/>
          <a:srcRect/>
          <a:stretch>
            <a:fillRect/>
          </a:stretch>
        </p:blipFill>
        <p:spPr bwMode="auto">
          <a:xfrm>
            <a:off x="2786050" y="2908523"/>
            <a:ext cx="3571900" cy="949105"/>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3673</Words>
  <Application>Microsoft Office PowerPoint</Application>
  <PresentationFormat>Apresentação no Ecrã (4:3)</PresentationFormat>
  <Paragraphs>461</Paragraphs>
  <Slides>54</Slides>
  <Notes>9</Notes>
  <HiddenSlides>0</HiddenSlides>
  <MMClips>0</MMClips>
  <ScaleCrop>false</ScaleCrop>
  <HeadingPairs>
    <vt:vector size="4" baseType="variant">
      <vt:variant>
        <vt:lpstr>Tema</vt:lpstr>
      </vt:variant>
      <vt:variant>
        <vt:i4>1</vt:i4>
      </vt:variant>
      <vt:variant>
        <vt:lpstr>Títulos dos diapositivos</vt:lpstr>
      </vt:variant>
      <vt:variant>
        <vt:i4>54</vt:i4>
      </vt:variant>
    </vt:vector>
  </HeadingPairs>
  <TitlesOfParts>
    <vt:vector size="55" baseType="lpstr">
      <vt:lpstr>Tema do Office</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lpstr>Diapositivo 29</vt:lpstr>
      <vt:lpstr>Diapositivo 30</vt:lpstr>
      <vt:lpstr>Diapositivo 31</vt:lpstr>
      <vt:lpstr>Diapositivo 32</vt:lpstr>
      <vt:lpstr>Diapositivo 33</vt:lpstr>
      <vt:lpstr>Diapositivo 34</vt:lpstr>
      <vt:lpstr>Diapositivo 35</vt:lpstr>
      <vt:lpstr>Diapositivo 36</vt:lpstr>
      <vt:lpstr>Diapositivo 37</vt:lpstr>
      <vt:lpstr>Diapositivo 38</vt:lpstr>
      <vt:lpstr>Diapositivo 39</vt:lpstr>
      <vt:lpstr>Diapositivo 40</vt:lpstr>
      <vt:lpstr>Diapositivo 41</vt:lpstr>
      <vt:lpstr>Diapositivo 42</vt:lpstr>
      <vt:lpstr>Diapositivo 43</vt:lpstr>
      <vt:lpstr>Diapositivo 44</vt:lpstr>
      <vt:lpstr>Diapositivo 45</vt:lpstr>
      <vt:lpstr>Diapositivo 46</vt:lpstr>
      <vt:lpstr>Diapositivo 47</vt:lpstr>
      <vt:lpstr>Diapositivo 48</vt:lpstr>
      <vt:lpstr>Diapositivo 49</vt:lpstr>
      <vt:lpstr>Diapositivo 50</vt:lpstr>
      <vt:lpstr>Diapositivo 51</vt:lpstr>
      <vt:lpstr>Diapositivo 52</vt:lpstr>
      <vt:lpstr>Diapositivo 53</vt:lpstr>
      <vt:lpstr>Diapositivo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Windows User</dc:creator>
  <cp:lastModifiedBy>José Afonso de Almeida</cp:lastModifiedBy>
  <cp:revision>217</cp:revision>
  <dcterms:created xsi:type="dcterms:W3CDTF">2010-05-31T13:41:21Z</dcterms:created>
  <dcterms:modified xsi:type="dcterms:W3CDTF">2010-07-28T14:47:36Z</dcterms:modified>
</cp:coreProperties>
</file>